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3.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notesSlides/notesSlide4.xml" ContentType="application/vnd.openxmlformats-officedocument.presentationml.notesSlide+xml"/>
  <Override PartName="/ppt/ink/ink10.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7.xml" ContentType="application/vnd.openxmlformats-officedocument.presentationml.notesSlide+xml"/>
  <Override PartName="/ppt/ink/ink16.xml" ContentType="application/inkml+xml"/>
  <Override PartName="/ppt/notesSlides/notesSlide8.xml" ContentType="application/vnd.openxmlformats-officedocument.presentationml.notesSlide+xml"/>
  <Override PartName="/ppt/ink/ink17.xml" ContentType="application/inkml+xml"/>
  <Override PartName="/ppt/notesSlides/notesSlide9.xml" ContentType="application/vnd.openxmlformats-officedocument.presentationml.notesSlide+xml"/>
  <Override PartName="/ppt/ink/ink18.xml" ContentType="application/inkml+xml"/>
  <Override PartName="/ppt/notesSlides/notesSlide10.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11.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12.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ppt/ink/ink3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8" r:id="rId9"/>
    <p:sldId id="263" r:id="rId10"/>
    <p:sldId id="264" r:id="rId11"/>
    <p:sldId id="267" r:id="rId12"/>
    <p:sldId id="266" r:id="rId13"/>
  </p:sldIdLst>
  <p:sldSz cx="14630400" cy="8229600"/>
  <p:notesSz cx="8229600" cy="14630400"/>
  <p:embeddedFontLst>
    <p:embeddedFont>
      <p:font typeface="Epilogue" panose="020B0604020202020204" charset="0"/>
      <p:regular r:id="rId15"/>
    </p:embeddedFont>
    <p:embeddedFont>
      <p:font typeface="Fraunces Medium"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5" d="100"/>
          <a:sy n="85" d="100"/>
        </p:scale>
        <p:origin x="96"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3:04.113"/>
    </inkml:context>
    <inkml:brush xml:id="br0">
      <inkml:brushProperty name="width" value="0.035" units="cm"/>
      <inkml:brushProperty name="height" value="0.035" units="cm"/>
      <inkml:brushProperty name="color" value="#080E26"/>
    </inkml:brush>
  </inkml:definitions>
  <inkml:trace contextRef="#ctx0" brushRef="#br0">1 1 24575,'96'3'0,"119"20"0,-130-12 0,1389 198-1574,-4 78 0,-503 5 2466,-814-243-140,2-7 0,248 35 0,23-5-752,-387-67 0,3 0 0,-1 2 0,77 22 0,-106-24 0,-1 0 0,0 1 0,0 0 0,15 12 0,-23-17 0,-1 1 0,0 0 0,0 0 0,0 1 0,0-1 0,0 0 0,0 0 0,0 1 0,-1-1 0,0 1 0,2 3 0,-3-5 0,0 0 0,1 0 0,-1 0 0,0 0 0,0 0 0,0 0 0,0 0 0,0 1 0,-1-1 0,1 0 0,0 0 0,0 0 0,-1 0 0,1 0 0,-1 0 0,1 0 0,-1 0 0,1 0 0,-1 0 0,1 0 0,-1 0 0,0-1 0,0 1 0,1 0 0,-1 0 0,0-1 0,0 1 0,0 0 0,-1 0 0,-11 6 0,-1-1 0,0-1 0,1 0 0,-2 0 0,1-2 0,0 1 0,-1-2 0,0 0 0,-17 0 0,-6 2 0,-479 29 0,-8-34 0,307-1 0,179 4 0,-76 12 0,76-7 0,-66 3 0,74-9 0,18 0 0,1-1 0,0 0 0,-1 0 0,-16-4 0,28 4 0,1 0 0,0 0 0,0-1 0,0 1 0,0 0 0,0 0 0,0 0 0,0-1 0,0 1 0,0 0 0,0 0 0,0 0 0,0-1 0,0 1 0,0 0 0,0 0 0,0 0 0,0-1 0,0 1 0,0 0 0,1 0 0,-1 0 0,0 0 0,0-1 0,0 1 0,0 0 0,0 0 0,0 0 0,0 0 0,1-1 0,-1 1 0,0 0 0,0 0 0,0 0 0,0 0 0,1 0 0,-1 0 0,0 0 0,0 0 0,0 0 0,1-1 0,-1 1 0,0 0 0,0 0 0,0 0 0,1 0 0,-1 0 0,0 0 0,0 0 0,0 0 0,1 0 0,-1 0 0,0 1 0,0-1 0,1 0 0,19-8 0,905-182-158,-725 157-209,-6 0 281,678-96 67,-624 118 649,-479 32-630,-837 92-1603,185-18 1318,461-48 274,-348 28-259,719-73 270,38-5 155,16-2 232,26-7 620,433-105-358,15 38-1788,-308 53 349,-38 5 666,944-141-358,14 50 465,-1087 112 17,197-7 0,-265 24 2296,-764 119-2069,307-48-680,-76 11 280,465-84 173,110-14-26,41-7 156,306-67 188,1099-273-2351,-1365 330-3921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1:49:00.220"/>
    </inkml:context>
    <inkml:brush xml:id="br0">
      <inkml:brushProperty name="width" value="0.35" units="cm"/>
      <inkml:brushProperty name="height" value="0.35" units="cm"/>
      <inkml:brushProperty name="color" value="#080E26"/>
    </inkml:brush>
  </inkml:definitions>
  <inkml:trace contextRef="#ctx0" brushRef="#br0">726 1 24575,'2367'0'0,"-2329"4"0,-24 2 0,-14-5 0,0-1 0,0 1 0,0-1 0,0 0 0,0 1 0,0-1 0,0 1 0,0-1 0,0 0 0,0 1 0,-1-1 0,1 0 0,0 1 0,0-1 0,0 0 0,-1 1 0,1-1 0,0 0 0,-1 1 0,1-1 0,0 0 0,0 0 0,-1 1 0,1-1 0,0 0 0,-1 0 0,1 0 0,-1 0 0,1 1 0,0-1 0,-1 0 0,1 0 0,0 0 0,-1 0 0,1 0 0,-1 0 0,-40 14 0,0-3 0,0-1 0,-1-2 0,-75 5 0,25-2 0,-1328 248 0,757-92 0,636-160 0,0-1 0,0-2 0,0 0 0,-33-1 0,540-4 14,-157-2-192,2688 3 342,-5341 37-1493,2073-27 1348,-295 17-431,8 32 2089,465-47-1655,-138 3 1,191-19-23,26 4 0,0 0 0,-1-1 0,1 1 0,0 0 0,0 0 0,-1 0 0,1-1 0,0 1 0,0 0 0,-1 0 0,1-1 0,0 1 0,0 0 0,0-1 0,-1 1 0,1 0 0,0-1 0,0 1 0,0 0 0,0-1 0,0 1 0,0 0 0,0-1 0,0 1 0,0 0 0,0-1 0,0 1 0,0 0 0,0-1 0,0 1 0,0 0 0,0-1 0,0 1 0,0-1 0,2-1 0,0 0 0,0 0 0,-1 0 0,1 0 0,0 0 0,1 1 0,-1-1 0,0 1 0,0-1 0,1 1 0,-1 0 0,1 0 0,-1 0 0,5-1 0,36-8 0,0 2 0,0 2 0,1 2 0,0 2 0,50 4 0,-24-2 0,836 6 0,-4 55 0,-715-39 0,283 30 0,2-31 0,96-25 0,-539 2 0,0-2 0,0-1 0,0-1 0,-1-2 0,0 0 0,44-21 0,-63 24 0,0 0 0,-1 0 0,1-1 0,-1 0 0,-1 0 0,1-1 0,-1 0 0,0 0 0,-1-1 0,0 0 0,0 0 0,0-1 0,-1 1 0,-1-1 0,1 0 0,-1 0 0,-1-1 0,0 1 0,0-1 0,-1 0 0,0 0 0,-1 0 0,0 1 0,0-1 0,-1-1 0,-1 1 0,1 0 0,-2 1 0,1-1 0,-4-10 0,3 10 0,-1 1 0,0 0 0,0-1 0,-1 2 0,0-1 0,-1 0 0,0 1 0,0 0 0,-1 0 0,0 0 0,0 1 0,0 0 0,-1 0 0,-12-9 0,-7-5 0,0 2 0,-2 0 0,0 2 0,-1 1 0,-35-14 0,7 3 0,43 20 0,-1 0 0,1 0 0,-1 2 0,0-1 0,-32-5 0,-3 5 0,-50-8 0,-105 0 0,-1254 16 0,1201 14 0,-8 0 0,-1380-18 0,1636 2 0,0 1 0,1 0 0,-1 0 0,1 1 0,-1 0 0,1 0 0,-1 1 0,1 0 0,0 1 0,1 0 0,-9 6 0,14-8 0,0 0 0,0 0 0,0 0 0,1 0 0,-1 1 0,1 0 0,0-1 0,0 1 0,0 0 0,0 0 0,0 0 0,1 0 0,-1 0 0,1 1 0,0-1 0,0 0 0,0 1 0,0-1 0,1 1 0,-1-1 0,1 1 0,0-1 0,0 1 0,0-1 0,1 1 0,-1-1 0,1 1 0,0-1 0,0 0 0,0 1 0,0-1 0,1 0 0,1 5 0,0-3 0,0 0 0,0 1 0,0-1 0,1 0 0,0 0 0,-1-1 0,2 1 0,-1-1 0,0 0 0,1 0 0,0 0 0,0-1 0,8 5 0,5 0 0,0-1 0,36 11 0,-40-15 0,0 1 0,0 0 0,-1 2 0,1-1 0,-1 2 0,22 14 0,-10-1 0,-7-4 0,2-1 0,0-1 0,38 21 0,-55-34 9,1 0-1,-1 0 1,0 0-1,0 0 1,0 0 0,1 0-1,-1-1 1,0 0-1,1 0 1,-1 0-1,0 0 1,1 0-1,5-2 1,-7 2-55,-1-1-1,1 0 1,-1 1-1,0-1 1,1 0 0,-1 0-1,0 0 1,1 0-1,-1 0 1,0 0 0,0 0-1,0 0 1,0 0-1,0 0 1,0-1-1,0 1 1,0 0 0,-1-1-1,1 1 1,-1-1-1,1 1 1,-1-1 0,1 1-1,-1-1 1,0 1-1,1-1 1,-1 1 0,0-1-1,0 0 1,0 1-1,-1-3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4:39.895"/>
    </inkml:context>
    <inkml:brush xml:id="br0">
      <inkml:brushProperty name="width" value="0.35" units="cm"/>
      <inkml:brushProperty name="height" value="0.35" units="cm"/>
      <inkml:brushProperty name="color" value="#080E26"/>
    </inkml:brush>
  </inkml:definitions>
  <inkml:trace contextRef="#ctx0" brushRef="#br0">1 37 24575,'256'1'0,"258"35"0,-401-23 0,-18-2 0,129 30 0,-164-30 0,0-2 0,1-3 0,0-3 0,92-6 0,-34 1 0,273-35 0,-248 13 0,-69 10 0,107-6 0,108-12 0,-190 18 0,135-4 0,366 20 0,-545-8-1365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4:41.188"/>
    </inkml:context>
    <inkml:brush xml:id="br0">
      <inkml:brushProperty name="width" value="0.35" units="cm"/>
      <inkml:brushProperty name="height" value="0.35" units="cm"/>
      <inkml:brushProperty name="color" value="#080E26"/>
    </inkml:brush>
  </inkml:definitions>
  <inkml:trace contextRef="#ctx0" brushRef="#br0">3389 0 24575,'-27'2'0,"1"2"0,-1 0 0,1 2 0,0 1 0,-46 19 0,15-6 0,-457 123 0,-135 1 0,334-81 0,215-50 0,0-4 0,-1-4 0,-103-9 0,35 1 0,-806 3-1365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4:42.342"/>
    </inkml:context>
    <inkml:brush xml:id="br0">
      <inkml:brushProperty name="width" value="0.35" units="cm"/>
      <inkml:brushProperty name="height" value="0.35" units="cm"/>
      <inkml:brushProperty name="color" value="#080E26"/>
    </inkml:brush>
  </inkml:definitions>
  <inkml:trace contextRef="#ctx0" brushRef="#br0">1 1 24575,'12'1'0,"1"1"0,0 1 0,0 0 0,-1 1 0,0 0 0,0 1 0,17 8 0,14 6 0,447 169 0,-383-153 0,-76-27 0,-1 1 0,54 26 0,-72-29 0,-3 0 0,1 0 0,1-1 0,-1-1 0,1 1 0,0-2 0,0 1 0,0-1 0,0-1 0,18 1 0,405-1 0,-203-5 0,-119 5 0,-30 0 0,0-3 0,-1-3 0,101-19 0,295-41 0,-314 61 0,1 0 0,-91-15-1365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4:44.449"/>
    </inkml:context>
    <inkml:brush xml:id="br0">
      <inkml:brushProperty name="width" value="0.35" units="cm"/>
      <inkml:brushProperty name="height" value="0.35" units="cm"/>
      <inkml:brushProperty name="color" value="#080E26"/>
    </inkml:brush>
  </inkml:definitions>
  <inkml:trace contextRef="#ctx0" brushRef="#br0">3157 131 24575,'-134'-2'0,"-219"-33"0,240 20 0,54 8 0,0-2 0,-87-25 0,119 26 0,-1 2 0,1 1 0,-1 1 0,-32-1 0,-116 7 0,68 0 0,-580-2 0,661 2 0,-1 1 0,-41 9 0,-13 2 0,-267 53 0,273-50 0,-124 14 0,155-24 0,0-3 0,0-1 0,-71-5 0,47 1 0,142 6 0,-1 4 0,84 21 0,100 13 0,-133-31 0,227 17 0,-152-18 0,202 7 0,-14-20 0,198 4 0,-332 14 0,93 0 0,120-17-1365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4:47.956"/>
    </inkml:context>
    <inkml:brush xml:id="br0">
      <inkml:brushProperty name="width" value="0.35" units="cm"/>
      <inkml:brushProperty name="height" value="0.35" units="cm"/>
      <inkml:brushProperty name="color" value="#080E26"/>
    </inkml:brush>
  </inkml:definitions>
  <inkml:trace contextRef="#ctx0" brushRef="#br0">1521 914 24575,'22'-1'0,"0"-1"0,40-10 0,17-2 0,-31 8 0,66-20 0,-73 16 0,1 1 0,62-6 0,-86 15 0,0-2 0,1 0 0,-1-1 0,24-8 0,-38 10 0,0 0 0,0-1 0,0 1 0,0-1 0,0 0 0,0 0 0,-1-1 0,1 1 0,-1-1 0,1 0 0,-1 0 0,0 0 0,0 0 0,0 0 0,-1-1 0,1 1 0,-1-1 0,1 0 0,-1 0 0,-1 0 0,1 0 0,0 0 0,1-7 0,0-11 0,-1 0 0,-1 0 0,-1-1 0,0 1 0,-2 0 0,-1-1 0,-5-21 0,4 29 0,0 0 0,-1 0 0,0 0 0,-1 1 0,-1 0 0,0 0 0,-1 1 0,-1 0 0,0 0 0,-20-21 0,15 18 0,0 0 0,1-1 0,-17-28 0,23 32 0,0 0 0,-1 1 0,-1 0 0,0 1 0,-1 0 0,0 0 0,-1 1 0,0 0 0,-21-14 0,-2 8 0,-1 2 0,0 2 0,-1 1 0,0 1 0,-62-7 0,-33-10 0,98 20 0,-1 1 0,1 2 0,-1 1 0,1 1 0,-1 2 0,0 1 0,0 2 0,1 2 0,0 1 0,0 1 0,0 1 0,1 3 0,-35 14 0,49-14 0,0 0 0,1 1 0,0 1 0,1 0 0,0 1 0,1 1 0,1 0 0,-24 33 0,35-43 0,0 0 0,0 0 0,1 0 0,-1 0 0,1 1 0,0-1 0,1 1 0,-1-1 0,1 1 0,0 0 0,1 0 0,-1-1 0,1 1 0,0 0 0,1 0 0,-1-1 0,1 1 0,0 0 0,0-1 0,1 1 0,0 0 0,0-1 0,4 7 0,-3-6 0,1 0 0,0 0 0,0 0 0,0-1 0,1 1 0,-1-1 0,1 0 0,1-1 0,-1 1 0,1-1 0,-1 0 0,1-1 0,1 1 0,-1-1 0,0 0 0,1-1 0,-1 1 0,14 2 0,31 0 0,0-1 0,0-3 0,58-5 0,12 0 0,-78 3 0,1 3 0,0 1 0,50 11 0,-61-7 0,-14-4 0,-2 1 0,1 1 0,0 0 0,-1 2 0,17 7 0,-18-7 0,0-2 0,0 1 0,0-2 0,1-1 0,0 0 0,0-1 0,-1 0 0,1-1 0,25-3 0,37 4 0,-77-3 0,0 1 0,0 1 0,0-1 0,1 0 0,-1 0 0,0 1 0,0-1 0,0 1 0,0 0 0,0 0 0,0 0 0,0 0 0,0 0 0,2 1 0,-4-1 0,0-1 0,1 1 0,-1-1 0,0 1 0,0-1 0,0 1 0,0-1 0,0 1 0,1 0 0,-1-1 0,0 1 0,-1-1 0,1 1 0,0-1 0,0 1 0,0-1 0,0 1 0,0-1 0,0 1 0,-1-1 0,1 1 0,0-1 0,0 1 0,-1-1 0,1 1 0,0-1 0,-1 0 0,1 1 0,0-1 0,-1 1 0,1-1 0,-1 0 0,0 1 0,-3 3 0,-1-1 0,0 0 0,0 0 0,0 0 0,0 0 0,-1-1 0,1 0 0,-1 0 0,-5 1 0,-40 3 0,1-1 0,-1-3 0,-63-6 0,9 1 0,-13 5 0,-120-5 0,143-11 0,61 7 0,-56-2 0,-191 11 0,-97-5 0,336-2 0,-1-2 0,-61-18 0,11 1 0,74 19-341,0 0 0,1-2-1,-32-15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4:56.648"/>
    </inkml:context>
    <inkml:brush xml:id="br0">
      <inkml:brushProperty name="width" value="0.35" units="cm"/>
      <inkml:brushProperty name="height" value="0.35" units="cm"/>
      <inkml:brushProperty name="color" value="#080E26"/>
    </inkml:brush>
  </inkml:definitions>
  <inkml:trace contextRef="#ctx0" brushRef="#br0">1 1 24575,'77'4'0,"-1"3"0,103 24 0,-74-11 0,734 106 0,-335-54 0,-114-40 0,-210-22 0,689 4 0,-534-17 0,-192 4 0,319-14 0,289-38 0,41 52 0,-775 0 0,-1 0 0,1 2 0,-1 0 0,1 0 0,-1 2 0,0 0 0,18 8 0,104 59 0,-105-52 0,-19-12 0,0 1 0,0 0 0,-1 1 0,12 13 0,-22-21 0,0 1 0,0-1 0,-1 1 0,1 0 0,-1 0 0,0 0 0,0 0 0,0 0 0,0 0 0,0 1 0,-1-1 0,1 1 0,-1-1 0,0 1 0,0-1 0,-1 1 0,1 0 0,-1-1 0,0 1 0,1 0 0,-2 0 0,1-1 0,-1 7 0,-1-6 0,-1-1 0,1 1 0,0-1 0,-1 0 0,0 0 0,0 0 0,0 0 0,0-1 0,0 1 0,0-1 0,-1 0 0,1 0 0,-1 0 0,0 0 0,0-1 0,1 1 0,-6 0 0,-69 18 0,5-12 0,-1-2 0,-137-8 0,77-1 0,-122 1 0,-383 5 0,234 29 0,43-1 0,36 0 0,33-3 0,-540 7 0,634-33 0,-240 35 0,61-3 0,202-21 0,-72-6 0,776-9 0,-431-7 0,146-32 0,-4-1 0,35 8 0,-65 6 0,-115 13 0,148-4 0,-122 22 0,117-5 0,-234 2 0,-1 0 0,1-1 0,0 1 0,-1-1 0,1 1 0,-1-1 0,1 0 0,-1 0 0,0 0 0,1 0 0,2-3 0,-4 3 0,0 1 0,0-1 0,-1 0 0,1 0 0,-1 1 0,1-1 0,-1 0 0,1 0 0,-1 0 0,1 1 0,-1-1 0,0 0 0,1 0 0,-1 0 0,0 0 0,0 0 0,0 0 0,0 0 0,1 0 0,-1 0 0,-1-2 0,0 0 0,0 0 0,0 1 0,0-1 0,-1 0 0,1 0 0,-1 0 0,0 1 0,0-1 0,0 1 0,0 0 0,0-1 0,-1 1 0,1 0 0,0 0 0,-1 0 0,0 1 0,-3-3 0,-24-11 0,0 1 0,-1 2 0,0 1 0,-55-12 0,19 10 0,-88-6 0,-477-19 0,470 24 0,-66-2 0,148 17 0,142 33 0,-13-5 0,554 258 0,-592-282 0,0 0 0,1-1 0,0 0 0,-1-1 0,18 3 0,-25-8 0,-11-3 0,-11-3 0,-17 0 0,-1 2 0,0 2 0,0 2 0,-1 1 0,-37 4 0,7-2 0,37 1 0,-1 2 0,0 0 0,-56 18 0,48-11 0,-60 7 0,86-17 0,0 0 0,0 0 0,0 1 0,-17 4 0,28-6 0,1 0 0,0 0 0,0 0 0,0 1 0,0-1 0,0 0 0,0 1 0,0-1 0,0 0 0,0 1 0,0-1 0,0 1 0,0 0 0,0-1 0,0 1 0,1 0 0,-1-1 0,0 1 0,0 0 0,1 0 0,-1 0 0,0 0 0,1-1 0,-1 1 0,1 0 0,-1 0 0,1 0 0,0 0 0,-1 0 0,1 1 0,0-1 0,0 0 0,-1 0 0,1 0 0,0 0 0,0 0 0,0 0 0,0 0 0,1 0 0,-1 0 0,0 0 0,0 0 0,1 1 0,-1-1 0,1 0 0,-1 0 0,1-1 0,-1 1 0,2 2 0,1 1 0,1-1 0,-1 1 0,1-1 0,0 0 0,0 0 0,0-1 0,0 1 0,0-1 0,1 0 0,-1 0 0,1 0 0,-1 0 0,6 0 0,73 15 0,-57-13 0,42 5 0,0-3 0,101-4 0,-94-3 0,132 15 0,-77 0 0,0-7 0,141-8 0,59 1 0,-48 30 0,34 2 0,699-30 0,-497-4 0,44 2 0,-557 0 0,-1 0 0,1 0 0,-1 0 0,1-1 0,-1 1 0,1-1 0,-1 0 0,0-1 0,1 1 0,-1-1 0,0 0 0,0 0 0,0 0 0,7-5 0,-8 4 0,-1 0 0,1 0 0,-1-1 0,0 1 0,0-1 0,0 0 0,0 0 0,0 1 0,-1-1 0,0 0 0,0-1 0,0 1 0,0 0 0,-1 0 0,1 0 0,-1-6 0,-4-150-1365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4:56.648"/>
    </inkml:context>
    <inkml:brush xml:id="br0">
      <inkml:brushProperty name="width" value="0.35" units="cm"/>
      <inkml:brushProperty name="height" value="0.35" units="cm"/>
      <inkml:brushProperty name="color" value="#080E26"/>
    </inkml:brush>
  </inkml:definitions>
  <inkml:trace contextRef="#ctx0" brushRef="#br0">1 1 24575,'77'4'0,"-1"3"0,103 24 0,-74-11 0,734 106 0,-335-54 0,-114-40 0,-210-22 0,689 4 0,-534-17 0,-192 4 0,319-14 0,289-38 0,41 52 0,-775 0 0,-1 0 0,1 2 0,-1 0 0,1 0 0,-1 2 0,0 0 0,18 8 0,104 59 0,-105-52 0,-19-12 0,0 1 0,0 0 0,-1 1 0,12 13 0,-22-21 0,0 1 0,0-1 0,-1 1 0,1 0 0,-1 0 0,0 0 0,0 0 0,0 0 0,0 0 0,0 1 0,-1-1 0,1 1 0,-1-1 0,0 1 0,0-1 0,-1 1 0,1 0 0,-1-1 0,0 1 0,1 0 0,-2 0 0,1-1 0,-1 7 0,-1-6 0,-1-1 0,1 1 0,0-1 0,-1 0 0,0 0 0,0 0 0,0 0 0,0-1 0,0 1 0,0-1 0,-1 0 0,1 0 0,-1 0 0,0 0 0,0-1 0,1 1 0,-6 0 0,-69 18 0,5-12 0,-1-2 0,-137-8 0,77-1 0,-122 1 0,-383 5 0,234 29 0,43-1 0,36 0 0,33-3 0,-540 7 0,634-33 0,-240 35 0,61-3 0,202-21 0,-72-6 0,776-9 0,-431-7 0,146-32 0,-4-1 0,35 8 0,-65 6 0,-115 13 0,148-4 0,-122 22 0,117-5 0,-234 2 0,-1 0 0,1-1 0,0 1 0,-1-1 0,1 1 0,-1-1 0,1 0 0,-1 0 0,0 0 0,1 0 0,2-3 0,-4 3 0,0 1 0,0-1 0,-1 0 0,1 0 0,-1 1 0,1-1 0,-1 0 0,1 0 0,-1 0 0,1 1 0,-1-1 0,0 0 0,1 0 0,-1 0 0,0 0 0,0 0 0,0 0 0,0 0 0,1 0 0,-1 0 0,-1-2 0,0 0 0,0 0 0,0 1 0,0-1 0,-1 0 0,1 0 0,-1 0 0,0 1 0,0-1 0,0 1 0,0 0 0,0-1 0,-1 1 0,1 0 0,0 0 0,-1 0 0,0 1 0,-3-3 0,-24-11 0,0 1 0,-1 2 0,0 1 0,-55-12 0,19 10 0,-88-6 0,-477-19 0,470 24 0,-66-2 0,148 17 0,142 33 0,-13-5 0,554 258 0,-592-282 0,0 0 0,1-1 0,0 0 0,-1-1 0,18 3 0,-25-8 0,-11-3 0,-11-3 0,-17 0 0,-1 2 0,0 2 0,0 2 0,-1 1 0,-37 4 0,7-2 0,37 1 0,-1 2 0,0 0 0,-56 18 0,48-11 0,-60 7 0,86-17 0,0 0 0,0 0 0,0 1 0,-17 4 0,28-6 0,1 0 0,0 0 0,0 0 0,0 1 0,0-1 0,0 0 0,0 1 0,0-1 0,0 0 0,0 1 0,0-1 0,0 1 0,0 0 0,0-1 0,0 1 0,1 0 0,-1-1 0,0 1 0,0 0 0,1 0 0,-1 0 0,0 0 0,1-1 0,-1 1 0,1 0 0,-1 0 0,1 0 0,0 0 0,-1 0 0,1 1 0,0-1 0,0 0 0,-1 0 0,1 0 0,0 0 0,0 0 0,0 0 0,0 0 0,1 0 0,-1 0 0,0 0 0,0 0 0,1 1 0,-1-1 0,1 0 0,-1 0 0,1-1 0,-1 1 0,2 2 0,1 1 0,1-1 0,-1 1 0,1-1 0,0 0 0,0 0 0,0-1 0,0 1 0,0-1 0,1 0 0,-1 0 0,1 0 0,-1 0 0,6 0 0,73 15 0,-57-13 0,42 5 0,0-3 0,101-4 0,-94-3 0,132 15 0,-77 0 0,0-7 0,141-8 0,59 1 0,-48 30 0,34 2 0,699-30 0,-497-4 0,44 2 0,-557 0 0,-1 0 0,1 0 0,-1 0 0,1-1 0,-1 1 0,1-1 0,-1 0 0,0-1 0,1 1 0,-1-1 0,0 0 0,0 0 0,0 0 0,7-5 0,-8 4 0,-1 0 0,1 0 0,-1-1 0,0 1 0,0-1 0,0 0 0,0 0 0,0 1 0,-1-1 0,0 0 0,0-1 0,0 1 0,0 0 0,-1 0 0,1 0 0,-1-6 0,-4-150-1365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5:09.430"/>
    </inkml:context>
    <inkml:brush xml:id="br0">
      <inkml:brushProperty name="width" value="0.35" units="cm"/>
      <inkml:brushProperty name="height" value="0.35" units="cm"/>
      <inkml:brushProperty name="color" value="#080E26"/>
    </inkml:brush>
  </inkml:definitions>
  <inkml:trace contextRef="#ctx0" brushRef="#br0">375 631 24575,'116'-51'0,"136"-40"0,-165 61 0,291-92 0,4 16 0,4 18 0,438-44 0,-301 121 0,-309 15 0,341-4 0,-540 0 0,-1 1 0,1 1 0,-1 0 0,0 1 0,0 0 0,0 1 0,0 1 0,-1 0 0,1 1 0,-1 1 0,-1 0 0,1 1 0,-1 0 0,18 16 0,-10-8 0,-1 2 0,-1 0 0,20 26 0,19 20 0,-51-57 0,-1 0 0,0-1 0,0 2 0,0-1 0,-1 1 0,0-1 0,-1 1 0,1 0 0,-2 0 0,1 1 0,-1-1 0,0 0 0,0 14 0,1 12 0,-2 0 0,-5 39 0,2-14 0,2-54 0,0-1 0,0 1 0,-1 0 0,1-1 0,-1 1 0,0-1 0,0 1 0,0-1 0,-1 1 0,0-1 0,0 0 0,0 0 0,-3 5 0,2-6 0,0 0 0,0-1 0,0 1 0,0-1 0,-1 0 0,1 0 0,-1 0 0,1-1 0,-1 1 0,0-1 0,1 0 0,-1 0 0,0 0 0,0 0 0,0-1 0,-5 1 0,-103 5 0,-128-9 0,85-1 0,-399-13 0,-17 0 0,-642 18 0,1143 2 0,1 4 0,-75 16 0,-34 5 0,-152 24 0,66-8 0,201-35 0,-14 2 0,-81 1 0,94-10 0,32 1 0,1-3 0,-1 0 0,-37-7 0,69 7 0,0 0 0,0 0 0,-1 0 0,1 0 0,0 0 0,0 0 0,-1 0 0,1 0 0,0 0 0,0 0 0,0 0 0,-1 0 0,1 0 0,0 0 0,0 0 0,0-1 0,-1 1 0,1 0 0,0 0 0,0 0 0,0 0 0,0 0 0,-1-1 0,1 1 0,0 0 0,0 0 0,0 0 0,0-1 0,0 1 0,0 0 0,0 0 0,0 0 0,0-1 0,-1 1 0,1 0 0,0 0 0,0-1 0,0 1 0,0 0 0,0 0 0,0-1 0,0 1 0,1 0 0,-1 0 0,0 0 0,0-1 0,0 1 0,0 0 0,0 0 0,0 0 0,0-1 0,0 1 0,0 0 0,1 0 0,-1 0 0,0-1 0,0 1 0,0 0 0,0 0 0,1 0 0,-1 0 0,0 0 0,0 0 0,0-1 0,1 1 0,-1 0 0,18-12 0,-15 10 0,170-99 0,-53 34 0,-32 15 0,-2-4 0,89-77 0,-149 113 0,0 1 0,1 1 0,1 1 0,0 2 0,1 1 0,1 1 0,0 2 0,1 1 0,52-11 0,2 7 0,1 3 0,121 0 0,-81 9 0,280-14 0,-72-34 0,-255 37 0,111-4 0,-64 7 0,752-9 0,-563 21 0,364-2 0,-674 0 0,-1 0 0,1 0 0,-1 0 0,1 1 0,-1-1 0,1 1 0,-1 0 0,0 1 0,1-1 0,-1 1 0,0 0 0,0 0 0,0 0 0,7 5 0,-8-4 0,-1 0 0,1 0 0,-1 1 0,0 0 0,1-1 0,-2 1 0,1 0 0,0 0 0,-1 0 0,0 0 0,1 0 0,-2 0 0,1 0 0,0 0 0,-1 0 0,0 6 0,-1 81 0,-1-70 0,1 0 0,1 0 0,1 0 0,1 0 0,6 27 0,-3-30 0,0-1 0,2 0 0,0 0 0,1-1 0,0 0 0,2 0 0,19 26 0,-10-20 0,1 0 0,1-2 0,33 27 0,15 14 0,-64-56 0,-1 0 0,0 0 0,0 0 0,-1 1 0,0-1 0,0 1 0,0 0 0,0 0 0,-1 0 0,0 0 0,0 0 0,-1 1 0,0-1 0,0 0 0,0 11 0,-1-12 0,0 1 0,0-1 0,-1 0 0,0 0 0,0 0 0,0 0 0,0 0 0,-1 0 0,0 0 0,0 0 0,0 0 0,-1-1 0,1 1 0,-1-1 0,0 1 0,0-1 0,-1 0 0,1-1 0,-7 6 0,-8 5 0,2-1 0,-1 0 0,0-1 0,-1 0 0,0-2 0,-1 0 0,0-1 0,-26 8 0,6-7 0,0-3 0,-1-1 0,-55 2 0,-124-10 0,80-1 0,121 3 0,-60-2 0,1 4 0,0 3 0,-138 28 0,125-14 0,-1-3 0,-1-4 0,0-4 0,-108-5 0,-707-6 0,525 4 0,180-17 0,20 0 0,-8 19 0,-102-6 0,290 3 0,0 0 0,0 0 0,0-1 0,0 1 0,0 0 0,0-1 0,0 0 0,0 0 0,0 1 0,0-1 0,0 0 0,0 0 0,-3-3 0,5 3 0,-1 1 0,1-1 0,0 1 0,-1-1 0,1 0 0,-1 1 0,1-1 0,0 0 0,0 0 0,-1 1 0,1-1 0,0 0 0,0 0 0,0 1 0,0-1 0,0 0 0,0 0 0,0 0 0,0 1 0,0-1 0,0 0 0,0 0 0,1 1 0,-1-1 0,0-1 0,2-1 0,0 0 0,0 0 0,1 0 0,-1 0 0,1 0 0,-1 0 0,1 1 0,0-1 0,0 1 0,0 0 0,0 0 0,1 0 0,-1 0 0,5-2 0,16-3 0,1 1 0,-1 1 0,1 0 0,0 2 0,0 2 0,31 0 0,22-2 0,346-19 0,214-22 0,-330 27 0,-148 13 0,-112-1 0,94-21 0,-95 15 0,94-9 0,-24 21 0,-87 1 0,1-2 0,-1 0 0,1-2 0,-1-1 0,0-2 0,43-12 0,42-19 0,-185 32 0,-958 40 0,8 96 0,781-94 0,-2-11 0,-389-7 0,624-20 0,-1 0 0,0-1 0,1 1 0,-1-2 0,1 1 0,-12-4 0,18 4 0,-1 1 0,0 0 0,0-1 0,1 1 0,-1 0 0,0-1 0,1 1 0,-1-1 0,0 1 0,1-1 0,-1 0 0,1 1 0,-1-1 0,1 1 0,-1-1 0,1 0 0,0 0 0,-1 1 0,1-1 0,0 0 0,-1 0 0,1 1 0,0-1 0,0-1 0,0 0 0,0 1 0,1-1 0,-1 0 0,1 1 0,0-1 0,0 1 0,-1-1 0,1 1 0,0 0 0,0-1 0,1 1 0,-1 0 0,0-1 0,0 1 0,0 0 0,1 0 0,1-1 0,41-32 0,3 2 0,0 3 0,76-36 0,163-49 0,-38 38 0,306-52 0,269 2 0,-716 111 0,84-11 0,254-2 0,576 30-1365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5:22.767"/>
    </inkml:context>
    <inkml:brush xml:id="br0">
      <inkml:brushProperty name="width" value="0.35" units="cm"/>
      <inkml:brushProperty name="height" value="0.35" units="cm"/>
      <inkml:brushProperty name="color" value="#080E26"/>
    </inkml:brush>
  </inkml:definitions>
  <inkml:trace contextRef="#ctx0" brushRef="#br0">0 365 24575,'314'1'0,"554"-5"0,-1-33 0,44 15 0,-793 22 0,-87-2 0,1-1 0,35-8 0,-33 5 0,55-4 0,525 9 0,-291 3 0,-292-4 0,0-1 0,38-8 0,-36 4 0,58-3 0,-50 9 0,194 4 0,-232-3 0,0 0 0,0 0 0,0 1 0,0 0 0,-1-1 0,1 1 0,0 0 0,-1 0 0,1 0 0,-1 1 0,1-1 0,-1 1 0,1-1 0,-1 1 0,0 0 0,0 0 0,0 0 0,0 0 0,0 0 0,0 1 0,-1-1 0,1 0 0,-1 1 0,0-1 0,2 4 0,0 5 0,0 0 0,-1 0 0,0 0 0,0 0 0,-1 14 0,4 26 0,3 6 0,-7-45 0,0 0 0,0 0 0,2-1 0,-1 1 0,1-1 0,1 1 0,0-1 0,10 18 0,14 33 0,-22-47 0,18-72 0,-17 17 0,3-70 0,3-20 0,-6 69 0,-2-1 0,-5-91 0,-1 97 0,1 893 0,1-832 0,-1-1 0,0 1 0,-1-1 0,1 1 0,-1-1 0,0 1 0,0-1 0,0 1 0,0-1 0,-1 0 0,0 0 0,0 1 0,0-1 0,-5 6 0,4-7 0,0-1 0,0 1 0,-1-1 0,1 0 0,-1 1 0,0-2 0,0 1 0,1 0 0,-1-1 0,0 1 0,0-1 0,-1-1 0,1 1 0,0 0 0,0-1 0,-6 0 0,-18 1 0,0-2 0,0-1 0,0-1 0,0-1 0,-38-11 0,42 10 0,-1 1 0,0 2 0,-45 0 0,45 3 0,1-2 0,0-1 0,-48-9 0,58 8 0,-30-10 0,0 2 0,-1 2 0,-1 2 0,-55-2 0,69 10-70,19 0-189,-1-1 0,0 0 0,1-1 0,-20-4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3:17.068"/>
    </inkml:context>
    <inkml:brush xml:id="br0">
      <inkml:brushProperty name="width" value="0.35" units="cm"/>
      <inkml:brushProperty name="height" value="0.35" units="cm"/>
      <inkml:brushProperty name="color" value="#080E26"/>
    </inkml:brush>
  </inkml:definitions>
  <inkml:trace contextRef="#ctx0" brushRef="#br0">1 1 24575,'22'13'0,"-1"0"0,-1 2 0,0 0 0,27 28 0,6 4 0,170 128 0,41 35 0,-232-180-1365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5:24.880"/>
    </inkml:context>
    <inkml:brush xml:id="br0">
      <inkml:brushProperty name="width" value="0.35" units="cm"/>
      <inkml:brushProperty name="height" value="0.35" units="cm"/>
      <inkml:brushProperty name="color" value="#080E26"/>
    </inkml:brush>
  </inkml:definitions>
  <inkml:trace contextRef="#ctx0" brushRef="#br0">3167 286 24575,'12'-10'0,"1"0"0,0 1 0,0 1 0,1 0 0,0 1 0,1 0 0,18-5 0,20-11 0,-5 1 0,1 2 0,83-21 0,-106 35 0,-7 2 0,-1-1 0,1 0 0,-1-2 0,33-16 0,-37 17 0,0 0 0,0 1 0,1 0 0,15-2 0,37-14 0,-115 14 0,-105 6 0,-195 5 0,301 1 0,-78 20 0,78-14 0,-71 7 0,-214 17 0,216-23 0,-126 7 0,-1786-20 0,2013 2 0,-1 1 0,1 0 0,-1 1 0,1 1 0,0 1 0,-21 9 0,19-7 0,0-1 0,1-1 0,-2 0 0,-33 4 0,21-8-1365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5:26.720"/>
    </inkml:context>
    <inkml:brush xml:id="br0">
      <inkml:brushProperty name="width" value="0.35" units="cm"/>
      <inkml:brushProperty name="height" value="0.35" units="cm"/>
      <inkml:brushProperty name="color" value="#080E26"/>
    </inkml:brush>
  </inkml:definitions>
  <inkml:trace contextRef="#ctx0" brushRef="#br0">0 0 24575,'6'6'0,"1"-1"0,-1-1 0,1 1 0,0-1 0,0 0 0,1 0 0,-1-1 0,14 4 0,15 7 0,162 71 0,44 21 0,-180-73 0,-42-21 0,1 0 0,0-2 0,1-1 0,33 10 0,8-6 0,0-3 0,1-2 0,0-4 0,67-3 0,-81 1 0,70 11 0,35 3 0,-72-16 0,-39-1 0,1 1 0,-1 3 0,0 1 0,81 19 0,-86-12 0,1-2 0,1-2 0,65 2 0,126-9 0,-90-3 0,453 3 0,-570-2 43,-1 0-1,41-10 1,-39 6-790,52-4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5:28.078"/>
    </inkml:context>
    <inkml:brush xml:id="br0">
      <inkml:brushProperty name="width" value="0.35" units="cm"/>
      <inkml:brushProperty name="height" value="0.35" units="cm"/>
      <inkml:brushProperty name="color" value="#080E26"/>
    </inkml:brush>
  </inkml:definitions>
  <inkml:trace contextRef="#ctx0" brushRef="#br0">3344 531 24575,'-78'-22'0,"-21"-8"0,-222-106 0,-85 14 0,203 72 0,-267-62 0,429 103 0,-191-33 0,191 38 0,-1 1 0,1 2 0,-71 8 0,107-6 0,-62 6 0,2 4 0,-104 29 0,70-6 0,-1-5 0,-192 30 0,63-13 0,158-28 0,-90 10 0,234-51 0,18 14 0,0 4 0,102 8 0,-49 0 0,107 13 0,-5 0 0,1-17-1365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5:22.767"/>
    </inkml:context>
    <inkml:brush xml:id="br0">
      <inkml:brushProperty name="width" value="0.35" units="cm"/>
      <inkml:brushProperty name="height" value="0.35" units="cm"/>
      <inkml:brushProperty name="color" value="#080E26"/>
    </inkml:brush>
  </inkml:definitions>
  <inkml:trace contextRef="#ctx0" brushRef="#br0">0 365 24575,'314'1'0,"554"-5"0,-1-33 0,44 15 0,-793 22 0,-87-2 0,1-1 0,35-8 0,-33 5 0,55-4 0,525 9 0,-291 3 0,-292-4 0,0-1 0,38-8 0,-36 4 0,58-3 0,-50 9 0,194 4 0,-232-3 0,0 0 0,0 0 0,0 1 0,0 0 0,-1-1 0,1 1 0,0 0 0,-1 0 0,1 0 0,-1 1 0,1-1 0,-1 1 0,1-1 0,-1 1 0,0 0 0,0 0 0,0 0 0,0 0 0,0 0 0,0 1 0,-1-1 0,1 0 0,-1 1 0,0-1 0,2 4 0,0 5 0,0 0 0,-1 0 0,0 0 0,0 0 0,-1 14 0,4 26 0,3 6 0,-7-45 0,0 0 0,0 0 0,2-1 0,-1 1 0,1-1 0,1 1 0,0-1 0,10 18 0,14 33 0,-22-47 0,18-72 0,-17 17 0,3-70 0,3-20 0,-6 69 0,-2-1 0,-5-91 0,-1 97 0,1 893 0,1-832 0,-1-1 0,0 1 0,-1-1 0,1 1 0,-1-1 0,0 1 0,0-1 0,0 1 0,0-1 0,-1 0 0,0 0 0,0 1 0,0-1 0,-5 6 0,4-7 0,0-1 0,0 1 0,-1-1 0,1 0 0,-1 1 0,0-2 0,0 1 0,1 0 0,-1-1 0,0 1 0,0-1 0,-1-1 0,1 1 0,0 0 0,0-1 0,-6 0 0,-18 1 0,0-2 0,0-1 0,0-1 0,0-1 0,-38-11 0,42 10 0,-1 1 0,0 2 0,-45 0 0,45 3 0,1-2 0,0-1 0,-48-9 0,58 8 0,-30-10 0,0 2 0,-1 2 0,-1 2 0,-55-2 0,69 10-70,19 0-189,-1-1 0,0 0 0,1-1 0,-20-4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5:24.880"/>
    </inkml:context>
    <inkml:brush xml:id="br0">
      <inkml:brushProperty name="width" value="0.35" units="cm"/>
      <inkml:brushProperty name="height" value="0.35" units="cm"/>
      <inkml:brushProperty name="color" value="#080E26"/>
    </inkml:brush>
  </inkml:definitions>
  <inkml:trace contextRef="#ctx0" brushRef="#br0">3167 286 24575,'12'-10'0,"1"0"0,0 1 0,0 1 0,1 0 0,0 1 0,1 0 0,18-5 0,20-11 0,-5 1 0,1 2 0,83-21 0,-106 35 0,-7 2 0,-1-1 0,1 0 0,-1-2 0,33-16 0,-37 17 0,0 0 0,0 1 0,1 0 0,15-2 0,37-14 0,-115 14 0,-105 6 0,-195 5 0,301 1 0,-78 20 0,78-14 0,-71 7 0,-214 17 0,216-23 0,-126 7 0,-1786-20 0,2013 2 0,-1 1 0,1 0 0,-1 1 0,1 1 0,0 1 0,-21 9 0,19-7 0,0-1 0,1-1 0,-2 0 0,-33 4 0,21-8-1365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5:26.720"/>
    </inkml:context>
    <inkml:brush xml:id="br0">
      <inkml:brushProperty name="width" value="0.35" units="cm"/>
      <inkml:brushProperty name="height" value="0.35" units="cm"/>
      <inkml:brushProperty name="color" value="#080E26"/>
    </inkml:brush>
  </inkml:definitions>
  <inkml:trace contextRef="#ctx0" brushRef="#br0">0 0 24575,'6'6'0,"1"-1"0,-1-1 0,1 1 0,0-1 0,0 0 0,1 0 0,-1-1 0,14 4 0,15 7 0,162 71 0,44 21 0,-180-73 0,-42-21 0,1 0 0,0-2 0,1-1 0,33 10 0,8-6 0,0-3 0,1-2 0,0-4 0,67-3 0,-81 1 0,70 11 0,35 3 0,-72-16 0,-39-1 0,1 1 0,-1 3 0,0 1 0,81 19 0,-86-12 0,1-2 0,1-2 0,65 2 0,126-9 0,-90-3 0,453 3 0,-570-2 43,-1 0-1,41-10 1,-39 6-790,52-4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5:28.078"/>
    </inkml:context>
    <inkml:brush xml:id="br0">
      <inkml:brushProperty name="width" value="0.35" units="cm"/>
      <inkml:brushProperty name="height" value="0.35" units="cm"/>
      <inkml:brushProperty name="color" value="#080E26"/>
    </inkml:brush>
  </inkml:definitions>
  <inkml:trace contextRef="#ctx0" brushRef="#br0">3344 531 24575,'-78'-22'0,"-21"-8"0,-222-106 0,-85 14 0,203 72 0,-267-62 0,429 103 0,-191-33 0,191 38 0,-1 1 0,1 2 0,-71 8 0,107-6 0,-62 6 0,2 4 0,-104 29 0,70-6 0,-1-5 0,-192 30 0,63-13 0,158-28 0,-90 10 0,234-51 0,18 14 0,0 4 0,102 8 0,-49 0 0,107 13 0,-5 0 0,1-17-1365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5:32.261"/>
    </inkml:context>
    <inkml:brush xml:id="br0">
      <inkml:brushProperty name="width" value="0.35" units="cm"/>
      <inkml:brushProperty name="height" value="0.35" units="cm"/>
      <inkml:brushProperty name="color" value="#080E26"/>
    </inkml:brush>
  </inkml:definitions>
  <inkml:trace contextRef="#ctx0" brushRef="#br0">1 76 24575,'1010'-20'0,"-33"7"0,-702 14 0,-244-3 0,0-1 0,35-8 0,-33 4 0,53-2 0,-39 9-70,-28 1-146,-1-1 0,0-1 1,1-1-1,-1 0 0,18-6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5:33.900"/>
    </inkml:context>
    <inkml:brush xml:id="br0">
      <inkml:brushProperty name="width" value="0.35" units="cm"/>
      <inkml:brushProperty name="height" value="0.35" units="cm"/>
      <inkml:brushProperty name="color" value="#080E26"/>
    </inkml:brush>
  </inkml:definitions>
  <inkml:trace contextRef="#ctx0" brushRef="#br0">3451 128 24575,'-191'1'0,"-295"-38"0,355 21 0,-234 4 0,285 9 0,-148-25 0,143 14 0,-122-4 0,-413 45 0,168-19 0,284-9 0,150 2 0,0 1 0,0 1 0,0 1 0,0 0 0,-28 12 0,24-8 0,0-1 0,-43 8 0,-22-12 89,64-3-574,-1 0 1,-34 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5:36.498"/>
    </inkml:context>
    <inkml:brush xml:id="br0">
      <inkml:brushProperty name="width" value="0.35" units="cm"/>
      <inkml:brushProperty name="height" value="0.35" units="cm"/>
      <inkml:brushProperty name="color" value="#080E26"/>
    </inkml:brush>
  </inkml:definitions>
  <inkml:trace contextRef="#ctx0" brushRef="#br0">1 0 24575,'29'18'0,"-1"1"0,-1 1 0,0 1 0,33 35 0,42 34 0,-1-11 0,-46-33 0,114 69 0,-157-108 0,1-1 0,-1-1 0,2 0 0,-1-1 0,0-1 0,1 0 0,18 2 0,9-3 0,46-2 0,-63-2 0,0 1 0,0 2 0,0 0 0,0 1 0,0 2 0,-1 0 0,29 10 0,-24-4 0,2-2 0,-1-1 0,1-1 0,0-1 0,34 1 0,156-7 0,-87-3 0,-88 5 0,-1 0 0,0-2 0,0-2 0,74-13 0,-87 10 0,1 2 0,-1 1 0,46 2 0,-44 2 0,1-2 0,60-10 0,-52 4 0,1 3 0,55-1 0,1 1 0,0-11 0,-66 9 0,55-4 0,615 8 0,-340 5 0,295-3-1365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3:41.008"/>
    </inkml:context>
    <inkml:brush xml:id="br0">
      <inkml:brushProperty name="width" value="0.35" units="cm"/>
      <inkml:brushProperty name="height" value="0.35" units="cm"/>
      <inkml:brushProperty name="color" value="#080E26"/>
    </inkml:brush>
  </inkml:definitions>
  <inkml:trace contextRef="#ctx0" brushRef="#br0">0 0 24571,'0'685'0,"4308"-685"0,-4308-685 0,-4308 685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5:39.804"/>
    </inkml:context>
    <inkml:brush xml:id="br0">
      <inkml:brushProperty name="width" value="0.35" units="cm"/>
      <inkml:brushProperty name="height" value="0.35" units="cm"/>
      <inkml:brushProperty name="color" value="#080E26"/>
    </inkml:brush>
  </inkml:definitions>
  <inkml:trace contextRef="#ctx0" brushRef="#br0">1037 728 24575,'-2'-29'0,"-1"-1"0,-10-45 0,2 23 0,-30-130 0,24 119 0,3 0 0,-10-106 0,24 165 0,0 0 0,0 0 0,0 0 0,-1 0 0,0 0 0,1 0 0,-1 0 0,-1 0 0,1 1 0,0-1 0,-1 0 0,0 1 0,-3-5 0,5 7 0,-1 0 0,0 1 0,0-1 0,0 1 0,0-1 0,0 1 0,0-1 0,0 1 0,0-1 0,0 1 0,0 0 0,0 0 0,0-1 0,0 1 0,0 0 0,0 0 0,0 0 0,0 0 0,-2 1 0,-31 12 0,16-1 0,1 0 0,-29 27 0,36-29 0,-1 0 0,0-1 0,0-1 0,-1 1 0,0-2 0,0 0 0,0 0 0,-28 9 0,-21 2 0,22-5 0,0-2 0,-1-1 0,-66 6 0,-10-1 0,76-9 0,-52 3 0,70-10 0,16 0 0,1 0 0,-1 1 0,0 0 0,1 0 0,-1 0 0,1 0 0,-1 1 0,1 0 0,-1 0 0,1 1 0,-7 2 0,12-4 0,0 1 0,0-1 0,0 1 0,0 0 0,0-1 0,0 1 0,0-1 0,0 1 0,0 0 0,0-1 0,0 1 0,0-1 0,0 1 0,0 0 0,1-1 0,-1 1 0,0-1 0,0 1 0,1-1 0,-1 1 0,0-1 0,1 1 0,-1-1 0,0 1 0,1-1 0,-1 1 0,1-1 0,-1 0 0,1 1 0,-1-1 0,1 0 0,-1 1 0,1-1 0,-1 0 0,2 0 0,20 13 0,64 14 0,-20-9 0,145 48 0,-174-59 0,1-2 0,0-2 0,0-1 0,72-6 0,-10 1 0,-45 3 0,-1-2 0,88-15 0,-78 9 0,-51 8 0,1-1 0,0-1 0,-1 0 0,1-1 0,20-7 0,-30 8 0,-1 1 0,0-1 0,1 0 0,-1-1 0,0 1 0,0 0 0,0-1 0,0 0 0,0 0 0,-1 0 0,1 0 0,-1 0 0,0 0 0,0-1 0,0 1 0,0-1 0,-1 1 0,0-1 0,1 1 0,-1-1 0,0 0 0,-1 0 0,1 0 0,0-4 0,0-19 0,0 1 0,-4-33 0,45 133 0,-1 16 0,-22-51 0,17 47 0,-31-72 0,-2 0 0,1 0 0,-2 1 0,0-1 0,0 1 0,-1-1 0,-2 22 0,1-32-97,-1-1-1,1 0 1,-1 0-1,0 0 1,0 1-1,0-1 1,0 0-1,0 0 1,-1-1-1,1 1 1,-1 0-1,0 0 0,-2 2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3:43.214"/>
    </inkml:context>
    <inkml:brush xml:id="br0">
      <inkml:brushProperty name="width" value="0.35" units="cm"/>
      <inkml:brushProperty name="height" value="0.35" units="cm"/>
      <inkml:brushProperty name="color" value="#080E26"/>
    </inkml:brush>
  </inkml:definitions>
  <inkml:trace contextRef="#ctx0" brushRef="#br0">1 316 24575,'180'-41'0,"3"9"0,0 8 0,300-2 0,44-24 0,-346 22 0,276-79 0,-434 100-1365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3:46.040"/>
    </inkml:context>
    <inkml:brush xml:id="br0">
      <inkml:brushProperty name="width" value="0.35" units="cm"/>
      <inkml:brushProperty name="height" value="0.35" units="cm"/>
      <inkml:brushProperty name="color" value="#080E26"/>
    </inkml:brush>
  </inkml:definitions>
  <inkml:trace contextRef="#ctx0" brushRef="#br0">464 106 24575,'14'-2'0,"-1"0"0,1 0 0,-1-1 0,0-1 0,14-5 0,9-3 0,-15 7 0,39-11 0,82-34 0,-194 84 0,4-1 0,-71 32 0,-2-5 0,-3-6 0,-204 60 0,304-107 0,27-8 0,46-10 0,1102-131 0,-448 105 0,0 32 0,-569 5 0,-118-2 0,0 0 0,1 0 0,-1-2 0,19-6 0,47-8 0,251 2 0,-305 16 0,24 0 0,1 1 0,99 17 0,-116-13 0,0-2 0,1-1 0,-1-2 0,0-2 0,1-1 0,52-12 0,-49 9 0,0 2 0,-1 2 0,0 2 0,42 4 0,-46-1 0,57 13 0,-91-16-52,0 0-1,1 0 1,-1 0-1,0 1 1,1-1-1,-1 1 1,0-1-1,0 1 1,0-1-1,1 1 1,-1 0-1,0-1 1,0 1-1,0 0 1,0 0-1,0 0 1,0 0-1,-1 0 1,1 0-1,0 0 0,0 0 1,-1 0-1,1 0 1,0 0-1,0 2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3:47.278"/>
    </inkml:context>
    <inkml:brush xml:id="br0">
      <inkml:brushProperty name="width" value="0.35" units="cm"/>
      <inkml:brushProperty name="height" value="0.35" units="cm"/>
      <inkml:brushProperty name="color" value="#080E26"/>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4:12.018"/>
    </inkml:context>
    <inkml:brush xml:id="br0">
      <inkml:brushProperty name="width" value="0.35" units="cm"/>
      <inkml:brushProperty name="height" value="0.35" units="cm"/>
      <inkml:brushProperty name="color" value="#080E26"/>
    </inkml:brush>
  </inkml:definitions>
  <inkml:trace contextRef="#ctx0" brushRef="#br0">0 0 24572,'0'660'0,"4158"-660"0,-4158-660 0,-4158 660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4:14.591"/>
    </inkml:context>
    <inkml:brush xml:id="br0">
      <inkml:brushProperty name="width" value="0.35" units="cm"/>
      <inkml:brushProperty name="height" value="0.35" units="cm"/>
      <inkml:brushProperty name="color" value="#080E26"/>
    </inkml:brush>
  </inkml:definitions>
  <inkml:trace contextRef="#ctx0" brushRef="#br0">0 31 24575,'163'-1'0,"42"-1"0,257 30 0,-253-6 0,269-6 0,-410-16 0,400-19 0,-254 4 0,92-13 0,-149 10-362,285 4 1,-381 14-281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4:16.271"/>
    </inkml:context>
    <inkml:brush xml:id="br0">
      <inkml:brushProperty name="width" value="0.35" units="cm"/>
      <inkml:brushProperty name="height" value="0.35" units="cm"/>
      <inkml:brushProperty name="color" value="#080E26"/>
    </inkml:brush>
  </inkml:definitions>
  <inkml:trace contextRef="#ctx0" brushRef="#br0">0 2 24575,'34'0'0,"135"-2"0,319 40 0,-400-23 0,36 4 0,213 64 0,-277-66 0,1-2 0,0-2 0,1-3 0,0-3 0,119-2 0,-170-6-136,0 2-1,0 0 1,0 0-1,0 1 1,0 0-1,0 1 1,-1 0-1,1 1 0,18 9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478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AFDD4-DE1A-C199-1E23-083E77D4A9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75E64-387B-ABB9-EB27-BF64C56150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3C50D6-6F9F-B95F-271D-4D746F2FCE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6EEDF6-EFA1-C389-A85D-D4AEF7BA7E27}"/>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903108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BF9A5-DB84-7ABC-551B-6E8FB466F6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198B2B-ED6B-2233-8ED6-A5645A7DF4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97BF31-6C10-CF76-1B5B-7F49E29D30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2A8490-BF21-6C7C-969F-5042960A27B0}"/>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451404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customXml" Target="../ink/ink20.xml"/><Relationship Id="rId12"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31.png"/><Relationship Id="rId11" Type="http://schemas.openxmlformats.org/officeDocument/2006/relationships/customXml" Target="../ink/ink22.xml"/><Relationship Id="rId5" Type="http://schemas.openxmlformats.org/officeDocument/2006/relationships/customXml" Target="../ink/ink19.xml"/><Relationship Id="rId10"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customXml" Target="../ink/ink21.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customXml" Target="../ink/ink23.xml"/><Relationship Id="rId7" Type="http://schemas.openxmlformats.org/officeDocument/2006/relationships/customXml" Target="../ink/ink25.xm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customXml" Target="../ink/ink24.xml"/><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customXml" Target="../ink/ink26.xm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customXml" Target="../ink/ink27.xml"/><Relationship Id="rId7" Type="http://schemas.openxmlformats.org/officeDocument/2006/relationships/customXml" Target="../ink/ink29.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customXml" Target="../ink/ink28.xml"/><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customXml" Target="../ink/ink30.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customXml" Target="../ink/ink4.xml"/><Relationship Id="rId1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customXml" Target="../ink/ink8.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ustomXml" Target="../ink/ink11.xml"/><Relationship Id="rId7" Type="http://schemas.openxmlformats.org/officeDocument/2006/relationships/customXml" Target="../ink/ink13.xml"/><Relationship Id="rId12"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customXml" Target="../ink/ink15.xml"/><Relationship Id="rId5" Type="http://schemas.openxmlformats.org/officeDocument/2006/relationships/customXml" Target="../ink/ink12.xml"/><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customXml" Target="../ink/ink14.xml"/></Relationships>
</file>

<file path=ppt/slides/_rels/slide7.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customXml" Target="../ink/ink1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54925"/>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Road Surface Condition Classification using CNN</a:t>
            </a:r>
            <a:endParaRPr lang="en-US" sz="4450" dirty="0"/>
          </a:p>
        </p:txBody>
      </p:sp>
      <p:sp>
        <p:nvSpPr>
          <p:cNvPr id="4" name="Text 1"/>
          <p:cNvSpPr/>
          <p:nvPr/>
        </p:nvSpPr>
        <p:spPr>
          <a:xfrm>
            <a:off x="793790" y="4012644"/>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Course / Context: C417 – Neural Networks.</a:t>
            </a:r>
            <a:endParaRPr lang="en-US" sz="1750" dirty="0"/>
          </a:p>
        </p:txBody>
      </p:sp>
      <p:sp>
        <p:nvSpPr>
          <p:cNvPr id="5" name="Text 2"/>
          <p:cNvSpPr/>
          <p:nvPr/>
        </p:nvSpPr>
        <p:spPr>
          <a:xfrm>
            <a:off x="793790" y="463069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Supervisor: Dr. Hend Dawood.</a:t>
            </a:r>
            <a:endParaRPr lang="en-US" sz="1750" dirty="0"/>
          </a:p>
        </p:txBody>
      </p:sp>
      <p:sp>
        <p:nvSpPr>
          <p:cNvPr id="6" name="Text 3"/>
          <p:cNvSpPr/>
          <p:nvPr/>
        </p:nvSpPr>
        <p:spPr>
          <a:xfrm>
            <a:off x="793790" y="5248751"/>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Team: Youssef Ahmed Nour El‑Dien, Mina Lotfy Fekry, Menna Allah Hassan Youssef, Mohammed Ragab Mohammed, Amr Elbaroudy.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33651" y="497919"/>
            <a:ext cx="3621286" cy="452676"/>
          </a:xfrm>
          <a:prstGeom prst="rect">
            <a:avLst/>
          </a:prstGeom>
          <a:noFill/>
          <a:ln/>
        </p:spPr>
        <p:txBody>
          <a:bodyPr wrap="none" lIns="0" tIns="0" rIns="0" bIns="0" rtlCol="0" anchor="t"/>
          <a:lstStyle/>
          <a:p>
            <a:pPr marL="0" indent="0" algn="l">
              <a:lnSpc>
                <a:spcPts val="3550"/>
              </a:lnSpc>
              <a:buNone/>
            </a:pPr>
            <a:r>
              <a:rPr lang="en-US" sz="2850" dirty="0">
                <a:solidFill>
                  <a:srgbClr val="FFFFFF"/>
                </a:solidFill>
                <a:latin typeface="Fraunces Medium" pitchFamily="34" charset="0"/>
                <a:ea typeface="Fraunces Medium" pitchFamily="34" charset="-122"/>
                <a:cs typeface="Fraunces Medium" pitchFamily="34" charset="-120"/>
              </a:rPr>
              <a:t>Visual Evidence</a:t>
            </a:r>
            <a:endParaRPr lang="en-US" sz="2850" dirty="0"/>
          </a:p>
        </p:txBody>
      </p:sp>
      <p:sp>
        <p:nvSpPr>
          <p:cNvPr id="3" name="Text 1"/>
          <p:cNvSpPr/>
          <p:nvPr/>
        </p:nvSpPr>
        <p:spPr>
          <a:xfrm>
            <a:off x="633651" y="1403152"/>
            <a:ext cx="2263259" cy="282893"/>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Fraunces Medium" pitchFamily="34" charset="0"/>
                <a:ea typeface="Fraunces Medium" pitchFamily="34" charset="-122"/>
                <a:cs typeface="Fraunces Medium" pitchFamily="34" charset="-120"/>
              </a:rPr>
              <a:t>Model Loss</a:t>
            </a:r>
            <a:endParaRPr lang="en-US" sz="1750" dirty="0"/>
          </a:p>
        </p:txBody>
      </p:sp>
      <p:pic>
        <p:nvPicPr>
          <p:cNvPr id="4" name="Image 0" descr="preencoded.png"/>
          <p:cNvPicPr>
            <a:picLocks noChangeAspect="1"/>
          </p:cNvPicPr>
          <p:nvPr/>
        </p:nvPicPr>
        <p:blipFill>
          <a:blip r:embed="rId3"/>
          <a:stretch>
            <a:fillRect/>
          </a:stretch>
        </p:blipFill>
        <p:spPr>
          <a:xfrm>
            <a:off x="633651" y="1889641"/>
            <a:ext cx="6460688" cy="3495159"/>
          </a:xfrm>
          <a:prstGeom prst="rect">
            <a:avLst/>
          </a:prstGeom>
        </p:spPr>
      </p:pic>
      <p:sp>
        <p:nvSpPr>
          <p:cNvPr id="5" name="Text 2"/>
          <p:cNvSpPr/>
          <p:nvPr/>
        </p:nvSpPr>
        <p:spPr>
          <a:xfrm>
            <a:off x="633651" y="5633299"/>
            <a:ext cx="6460688" cy="1241906"/>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EBECEF"/>
                </a:solidFill>
                <a:latin typeface="Epilogue" pitchFamily="34" charset="0"/>
                <a:ea typeface="Epilogue" pitchFamily="34" charset="-122"/>
                <a:cs typeface="Epilogue" pitchFamily="34" charset="-120"/>
              </a:rPr>
              <a:t>Rapid Improvement:</a:t>
            </a:r>
            <a:r>
              <a:rPr lang="en-US" sz="1400" dirty="0">
                <a:solidFill>
                  <a:srgbClr val="EBECEF"/>
                </a:solidFill>
                <a:latin typeface="Epilogue" pitchFamily="34" charset="0"/>
                <a:ea typeface="Epilogue" pitchFamily="34" charset="-122"/>
                <a:cs typeface="Epilogue" pitchFamily="34" charset="-120"/>
              </a:rPr>
              <a:t> Significant drop in validation loss (orange line) after the initial epochs.</a:t>
            </a:r>
            <a:endParaRPr lang="en-US" sz="1400" dirty="0"/>
          </a:p>
        </p:txBody>
      </p:sp>
      <p:sp>
        <p:nvSpPr>
          <p:cNvPr id="6" name="Text 3"/>
          <p:cNvSpPr/>
          <p:nvPr/>
        </p:nvSpPr>
        <p:spPr>
          <a:xfrm>
            <a:off x="633651" y="6275998"/>
            <a:ext cx="6460688" cy="1241906"/>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EBECEF"/>
                </a:solidFill>
                <a:latin typeface="Epilogue" pitchFamily="34" charset="0"/>
                <a:ea typeface="Epilogue" pitchFamily="34" charset="-122"/>
                <a:cs typeface="Epilogue" pitchFamily="34" charset="-120"/>
              </a:rPr>
              <a:t>Convergence:</a:t>
            </a:r>
            <a:r>
              <a:rPr lang="en-US" sz="1400" dirty="0">
                <a:solidFill>
                  <a:srgbClr val="EBECEF"/>
                </a:solidFill>
                <a:latin typeface="Epilogue" pitchFamily="34" charset="0"/>
                <a:ea typeface="Epilogue" pitchFamily="34" charset="-122"/>
                <a:cs typeface="Epilogue" pitchFamily="34" charset="-120"/>
              </a:rPr>
              <a:t> Both training and validation loss flatten out near zero after Epoch 25.</a:t>
            </a:r>
            <a:endParaRPr lang="en-US" sz="1400" dirty="0"/>
          </a:p>
        </p:txBody>
      </p:sp>
      <p:sp>
        <p:nvSpPr>
          <p:cNvPr id="7" name="Text 4"/>
          <p:cNvSpPr/>
          <p:nvPr/>
        </p:nvSpPr>
        <p:spPr>
          <a:xfrm>
            <a:off x="633651" y="6918698"/>
            <a:ext cx="6460688" cy="1241906"/>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EBECEF"/>
                </a:solidFill>
                <a:latin typeface="Epilogue" pitchFamily="34" charset="0"/>
                <a:ea typeface="Epilogue" pitchFamily="34" charset="-122"/>
                <a:cs typeface="Epilogue" pitchFamily="34" charset="-120"/>
              </a:rPr>
              <a:t>Reliability:</a:t>
            </a:r>
            <a:r>
              <a:rPr lang="en-US" sz="1400" dirty="0">
                <a:solidFill>
                  <a:srgbClr val="EBECEF"/>
                </a:solidFill>
                <a:latin typeface="Epilogue" pitchFamily="34" charset="0"/>
                <a:ea typeface="Epilogue" pitchFamily="34" charset="-122"/>
                <a:cs typeface="Epilogue" pitchFamily="34" charset="-120"/>
              </a:rPr>
              <a:t> The low final loss confirms high confidence in the model's predictions.</a:t>
            </a:r>
            <a:endParaRPr lang="en-US" sz="1400" dirty="0"/>
          </a:p>
        </p:txBody>
      </p:sp>
      <p:sp>
        <p:nvSpPr>
          <p:cNvPr id="8" name="Text 5"/>
          <p:cNvSpPr/>
          <p:nvPr/>
        </p:nvSpPr>
        <p:spPr>
          <a:xfrm>
            <a:off x="7543681" y="1403152"/>
            <a:ext cx="2265283" cy="282893"/>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Fraunces Medium" pitchFamily="34" charset="0"/>
                <a:ea typeface="Fraunces Medium" pitchFamily="34" charset="-122"/>
                <a:cs typeface="Fraunces Medium" pitchFamily="34" charset="-120"/>
              </a:rPr>
              <a:t>Classification Report</a:t>
            </a:r>
            <a:endParaRPr lang="en-US" sz="1750" dirty="0"/>
          </a:p>
        </p:txBody>
      </p:sp>
      <p:pic>
        <p:nvPicPr>
          <p:cNvPr id="9" name="Image 1" descr="preencoded.png"/>
          <p:cNvPicPr>
            <a:picLocks noChangeAspect="1"/>
          </p:cNvPicPr>
          <p:nvPr/>
        </p:nvPicPr>
        <p:blipFill>
          <a:blip r:embed="rId4"/>
          <a:stretch>
            <a:fillRect/>
          </a:stretch>
        </p:blipFill>
        <p:spPr>
          <a:xfrm>
            <a:off x="7536061" y="1949485"/>
            <a:ext cx="6460688" cy="2795248"/>
          </a:xfrm>
          <a:prstGeom prst="rect">
            <a:avLst/>
          </a:prstGeom>
        </p:spPr>
      </p:pic>
      <p:sp>
        <p:nvSpPr>
          <p:cNvPr id="10" name="Text 6"/>
          <p:cNvSpPr/>
          <p:nvPr/>
        </p:nvSpPr>
        <p:spPr>
          <a:xfrm>
            <a:off x="7536061" y="5258058"/>
            <a:ext cx="6460688" cy="289679"/>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EBECEF"/>
                </a:solidFill>
                <a:latin typeface="Epilogue" pitchFamily="34" charset="0"/>
                <a:ea typeface="Epilogue" pitchFamily="34" charset="-122"/>
                <a:cs typeface="Epilogue" pitchFamily="34" charset="-120"/>
              </a:rPr>
              <a:t>Precision:</a:t>
            </a:r>
            <a:r>
              <a:rPr lang="en-US" sz="1400" dirty="0">
                <a:solidFill>
                  <a:srgbClr val="EBECEF"/>
                </a:solidFill>
                <a:latin typeface="Epilogue" pitchFamily="34" charset="0"/>
                <a:ea typeface="Epilogue" pitchFamily="34" charset="-122"/>
                <a:cs typeface="Epilogue" pitchFamily="34" charset="-120"/>
              </a:rPr>
              <a:t> The model is 100% precise when predicting "Good" roads.</a:t>
            </a:r>
            <a:endParaRPr lang="en-US" sz="1400" dirty="0"/>
          </a:p>
        </p:txBody>
      </p:sp>
      <p:sp>
        <p:nvSpPr>
          <p:cNvPr id="11" name="Text 7"/>
          <p:cNvSpPr/>
          <p:nvPr/>
        </p:nvSpPr>
        <p:spPr>
          <a:xfrm>
            <a:off x="7536061" y="5611078"/>
            <a:ext cx="6460688" cy="579358"/>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EBECEF"/>
                </a:solidFill>
                <a:latin typeface="Epilogue" pitchFamily="34" charset="0"/>
                <a:ea typeface="Epilogue" pitchFamily="34" charset="-122"/>
                <a:cs typeface="Epilogue" pitchFamily="34" charset="-120"/>
              </a:rPr>
              <a:t>Recall:</a:t>
            </a:r>
            <a:r>
              <a:rPr lang="en-US" sz="1400" dirty="0">
                <a:solidFill>
                  <a:srgbClr val="EBECEF"/>
                </a:solidFill>
                <a:latin typeface="Epilogue" pitchFamily="34" charset="0"/>
                <a:ea typeface="Epilogue" pitchFamily="34" charset="-122"/>
                <a:cs typeface="Epilogue" pitchFamily="34" charset="-120"/>
              </a:rPr>
              <a:t> It captures 99% of all actual "Good" roads and 98% of "Poor" roads.</a:t>
            </a:r>
            <a:endParaRPr lang="en-US" sz="1400" dirty="0"/>
          </a:p>
        </p:txBody>
      </p:sp>
      <p:sp>
        <p:nvSpPr>
          <p:cNvPr id="12" name="Text 8"/>
          <p:cNvSpPr/>
          <p:nvPr/>
        </p:nvSpPr>
        <p:spPr>
          <a:xfrm>
            <a:off x="7536061" y="6253777"/>
            <a:ext cx="6460688" cy="579358"/>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EBECEF"/>
                </a:solidFill>
                <a:latin typeface="Epilogue" pitchFamily="34" charset="0"/>
                <a:ea typeface="Epilogue" pitchFamily="34" charset="-122"/>
                <a:cs typeface="Epilogue" pitchFamily="34" charset="-120"/>
              </a:rPr>
              <a:t>Overall F1-Score:</a:t>
            </a:r>
            <a:r>
              <a:rPr lang="en-US" sz="1400" dirty="0">
                <a:solidFill>
                  <a:srgbClr val="EBECEF"/>
                </a:solidFill>
                <a:latin typeface="Epilogue" pitchFamily="34" charset="0"/>
                <a:ea typeface="Epilogue" pitchFamily="34" charset="-122"/>
                <a:cs typeface="Epilogue" pitchFamily="34" charset="-120"/>
              </a:rPr>
              <a:t> An average score of 0.98 across all classes, indicating a perfectly balanced model.</a:t>
            </a:r>
            <a:endParaRPr lang="en-US" sz="1400" dirty="0"/>
          </a:p>
        </p:txBody>
      </p:sp>
      <p:grpSp>
        <p:nvGrpSpPr>
          <p:cNvPr id="18" name="Group 17">
            <a:extLst>
              <a:ext uri="{FF2B5EF4-FFF2-40B4-BE49-F238E27FC236}">
                <a16:creationId xmlns:a16="http://schemas.microsoft.com/office/drawing/2014/main" id="{7E7C0C53-34AC-5B5D-AC00-431E18339E52}"/>
              </a:ext>
            </a:extLst>
          </p:cNvPr>
          <p:cNvGrpSpPr/>
          <p:nvPr/>
        </p:nvGrpSpPr>
        <p:grpSpPr>
          <a:xfrm>
            <a:off x="12654818" y="7714093"/>
            <a:ext cx="1806840" cy="426600"/>
            <a:chOff x="12654818" y="7714093"/>
            <a:chExt cx="1806840" cy="42660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67B0CA03-C7B2-ED57-E142-03F78B5F1B03}"/>
                    </a:ext>
                  </a:extLst>
                </p14:cNvPr>
                <p14:cNvContentPartPr/>
                <p14:nvPr/>
              </p14:nvContentPartPr>
              <p14:xfrm>
                <a:off x="12654818" y="7714093"/>
                <a:ext cx="1806840" cy="337320"/>
              </p14:xfrm>
            </p:contentPart>
          </mc:Choice>
          <mc:Fallback xmlns="">
            <p:pic>
              <p:nvPicPr>
                <p:cNvPr id="14" name="Ink 13">
                  <a:extLst>
                    <a:ext uri="{FF2B5EF4-FFF2-40B4-BE49-F238E27FC236}">
                      <a16:creationId xmlns:a16="http://schemas.microsoft.com/office/drawing/2014/main" id="{67B0CA03-C7B2-ED57-E142-03F78B5F1B03}"/>
                    </a:ext>
                  </a:extLst>
                </p:cNvPr>
                <p:cNvPicPr/>
                <p:nvPr/>
              </p:nvPicPr>
              <p:blipFill>
                <a:blip r:embed="rId6"/>
                <a:stretch>
                  <a:fillRect/>
                </a:stretch>
              </p:blipFill>
              <p:spPr>
                <a:xfrm>
                  <a:off x="12591818" y="7651453"/>
                  <a:ext cx="1932480" cy="462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16B53684-6D0E-9C0D-07DC-5FE4F4CC9A17}"/>
                    </a:ext>
                  </a:extLst>
                </p14:cNvPr>
                <p14:cNvContentPartPr/>
                <p14:nvPr/>
              </p14:nvContentPartPr>
              <p14:xfrm>
                <a:off x="12948578" y="7900933"/>
                <a:ext cx="1397520" cy="102960"/>
              </p14:xfrm>
            </p:contentPart>
          </mc:Choice>
          <mc:Fallback xmlns="">
            <p:pic>
              <p:nvPicPr>
                <p:cNvPr id="15" name="Ink 14">
                  <a:extLst>
                    <a:ext uri="{FF2B5EF4-FFF2-40B4-BE49-F238E27FC236}">
                      <a16:creationId xmlns:a16="http://schemas.microsoft.com/office/drawing/2014/main" id="{16B53684-6D0E-9C0D-07DC-5FE4F4CC9A17}"/>
                    </a:ext>
                  </a:extLst>
                </p:cNvPr>
                <p:cNvPicPr/>
                <p:nvPr/>
              </p:nvPicPr>
              <p:blipFill>
                <a:blip r:embed="rId8"/>
                <a:stretch>
                  <a:fillRect/>
                </a:stretch>
              </p:blipFill>
              <p:spPr>
                <a:xfrm>
                  <a:off x="12885578" y="7838293"/>
                  <a:ext cx="15231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37F746E8-0B00-554D-E891-A81A78728CDB}"/>
                    </a:ext>
                  </a:extLst>
                </p14:cNvPr>
                <p14:cNvContentPartPr/>
                <p14:nvPr/>
              </p14:nvContentPartPr>
              <p14:xfrm>
                <a:off x="12925898" y="7969693"/>
                <a:ext cx="1174320" cy="171000"/>
              </p14:xfrm>
            </p:contentPart>
          </mc:Choice>
          <mc:Fallback xmlns="">
            <p:pic>
              <p:nvPicPr>
                <p:cNvPr id="16" name="Ink 15">
                  <a:extLst>
                    <a:ext uri="{FF2B5EF4-FFF2-40B4-BE49-F238E27FC236}">
                      <a16:creationId xmlns:a16="http://schemas.microsoft.com/office/drawing/2014/main" id="{37F746E8-0B00-554D-E891-A81A78728CDB}"/>
                    </a:ext>
                  </a:extLst>
                </p:cNvPr>
                <p:cNvPicPr/>
                <p:nvPr/>
              </p:nvPicPr>
              <p:blipFill>
                <a:blip r:embed="rId10"/>
                <a:stretch>
                  <a:fillRect/>
                </a:stretch>
              </p:blipFill>
              <p:spPr>
                <a:xfrm>
                  <a:off x="12862898" y="7906693"/>
                  <a:ext cx="129996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D27AD3F1-EAFB-7926-F51F-8F8068885EB1}"/>
                    </a:ext>
                  </a:extLst>
                </p14:cNvPr>
                <p14:cNvContentPartPr/>
                <p14:nvPr/>
              </p14:nvContentPartPr>
              <p14:xfrm>
                <a:off x="12918338" y="7936933"/>
                <a:ext cx="1204200" cy="191520"/>
              </p14:xfrm>
            </p:contentPart>
          </mc:Choice>
          <mc:Fallback xmlns="">
            <p:pic>
              <p:nvPicPr>
                <p:cNvPr id="17" name="Ink 16">
                  <a:extLst>
                    <a:ext uri="{FF2B5EF4-FFF2-40B4-BE49-F238E27FC236}">
                      <a16:creationId xmlns:a16="http://schemas.microsoft.com/office/drawing/2014/main" id="{D27AD3F1-EAFB-7926-F51F-8F8068885EB1}"/>
                    </a:ext>
                  </a:extLst>
                </p:cNvPr>
                <p:cNvPicPr/>
                <p:nvPr/>
              </p:nvPicPr>
              <p:blipFill>
                <a:blip r:embed="rId12"/>
                <a:stretch>
                  <a:fillRect/>
                </a:stretch>
              </p:blipFill>
              <p:spPr>
                <a:xfrm>
                  <a:off x="12855338" y="7873933"/>
                  <a:ext cx="1329840" cy="317160"/>
                </a:xfrm>
                <a:prstGeom prst="rect">
                  <a:avLst/>
                </a:prstGeom>
              </p:spPr>
            </p:pic>
          </mc:Fallback>
        </mc:AlternateContent>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96950-D339-71F8-4CB8-BAE13CB3EC0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24702BF-D273-24AC-393C-1F9F25D7C422}"/>
              </a:ext>
            </a:extLst>
          </p:cNvPr>
          <p:cNvSpPr/>
          <p:nvPr/>
        </p:nvSpPr>
        <p:spPr>
          <a:xfrm>
            <a:off x="633651" y="497919"/>
            <a:ext cx="3621286" cy="452676"/>
          </a:xfrm>
          <a:prstGeom prst="rect">
            <a:avLst/>
          </a:prstGeom>
          <a:noFill/>
          <a:ln/>
        </p:spPr>
        <p:txBody>
          <a:bodyPr wrap="none" lIns="0" tIns="0" rIns="0" bIns="0" rtlCol="0" anchor="t"/>
          <a:lstStyle/>
          <a:p>
            <a:pPr marL="0" indent="0" algn="l">
              <a:lnSpc>
                <a:spcPts val="3550"/>
              </a:lnSpc>
              <a:buNone/>
            </a:pPr>
            <a:r>
              <a:rPr lang="en-US" sz="2850" dirty="0">
                <a:solidFill>
                  <a:srgbClr val="FFFFFF"/>
                </a:solidFill>
                <a:latin typeface="Fraunces Medium" pitchFamily="34" charset="0"/>
                <a:ea typeface="Fraunces Medium" pitchFamily="34" charset="-122"/>
                <a:cs typeface="Fraunces Medium" pitchFamily="34" charset="-120"/>
              </a:rPr>
              <a:t>Visual Evidence</a:t>
            </a:r>
            <a:endParaRPr lang="en-US" sz="2850" dirty="0"/>
          </a:p>
        </p:txBody>
      </p:sp>
      <p:grpSp>
        <p:nvGrpSpPr>
          <p:cNvPr id="18" name="Group 17">
            <a:extLst>
              <a:ext uri="{FF2B5EF4-FFF2-40B4-BE49-F238E27FC236}">
                <a16:creationId xmlns:a16="http://schemas.microsoft.com/office/drawing/2014/main" id="{D455AAE0-AB45-D4BD-EE3B-A236152AD860}"/>
              </a:ext>
            </a:extLst>
          </p:cNvPr>
          <p:cNvGrpSpPr/>
          <p:nvPr/>
        </p:nvGrpSpPr>
        <p:grpSpPr>
          <a:xfrm>
            <a:off x="12654818" y="7714093"/>
            <a:ext cx="1806840" cy="426600"/>
            <a:chOff x="12654818" y="7714093"/>
            <a:chExt cx="1806840" cy="426600"/>
          </a:xfrm>
        </p:grpSpPr>
        <mc:AlternateContent xmlns:mc="http://schemas.openxmlformats.org/markup-compatibility/2006">
          <mc:Choice xmlns:p14="http://schemas.microsoft.com/office/powerpoint/2010/main" Requires="p14">
            <p:contentPart p14:bwMode="auto" r:id="rId3">
              <p14:nvContentPartPr>
                <p14:cNvPr id="14" name="Ink 13">
                  <a:extLst>
                    <a:ext uri="{FF2B5EF4-FFF2-40B4-BE49-F238E27FC236}">
                      <a16:creationId xmlns:a16="http://schemas.microsoft.com/office/drawing/2014/main" id="{515410F0-A42A-E1C2-935D-DBA16B28CC13}"/>
                    </a:ext>
                  </a:extLst>
                </p14:cNvPr>
                <p14:cNvContentPartPr/>
                <p14:nvPr/>
              </p14:nvContentPartPr>
              <p14:xfrm>
                <a:off x="12654818" y="7714093"/>
                <a:ext cx="1806840" cy="337320"/>
              </p14:xfrm>
            </p:contentPart>
          </mc:Choice>
          <mc:Fallback>
            <p:pic>
              <p:nvPicPr>
                <p:cNvPr id="14" name="Ink 13">
                  <a:extLst>
                    <a:ext uri="{FF2B5EF4-FFF2-40B4-BE49-F238E27FC236}">
                      <a16:creationId xmlns:a16="http://schemas.microsoft.com/office/drawing/2014/main" id="{515410F0-A42A-E1C2-935D-DBA16B28CC13}"/>
                    </a:ext>
                  </a:extLst>
                </p:cNvPr>
                <p:cNvPicPr/>
                <p:nvPr/>
              </p:nvPicPr>
              <p:blipFill>
                <a:blip r:embed="rId4"/>
                <a:stretch>
                  <a:fillRect/>
                </a:stretch>
              </p:blipFill>
              <p:spPr>
                <a:xfrm>
                  <a:off x="12591818" y="7651093"/>
                  <a:ext cx="1932480" cy="462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AABA89D4-47CB-0768-703E-A2B988E40A12}"/>
                    </a:ext>
                  </a:extLst>
                </p14:cNvPr>
                <p14:cNvContentPartPr/>
                <p14:nvPr/>
              </p14:nvContentPartPr>
              <p14:xfrm>
                <a:off x="12948578" y="7900933"/>
                <a:ext cx="1397520" cy="102960"/>
              </p14:xfrm>
            </p:contentPart>
          </mc:Choice>
          <mc:Fallback>
            <p:pic>
              <p:nvPicPr>
                <p:cNvPr id="15" name="Ink 14">
                  <a:extLst>
                    <a:ext uri="{FF2B5EF4-FFF2-40B4-BE49-F238E27FC236}">
                      <a16:creationId xmlns:a16="http://schemas.microsoft.com/office/drawing/2014/main" id="{AABA89D4-47CB-0768-703E-A2B988E40A12}"/>
                    </a:ext>
                  </a:extLst>
                </p:cNvPr>
                <p:cNvPicPr/>
                <p:nvPr/>
              </p:nvPicPr>
              <p:blipFill>
                <a:blip r:embed="rId6"/>
                <a:stretch>
                  <a:fillRect/>
                </a:stretch>
              </p:blipFill>
              <p:spPr>
                <a:xfrm>
                  <a:off x="12885578" y="7837933"/>
                  <a:ext cx="152316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6" name="Ink 15">
                  <a:extLst>
                    <a:ext uri="{FF2B5EF4-FFF2-40B4-BE49-F238E27FC236}">
                      <a16:creationId xmlns:a16="http://schemas.microsoft.com/office/drawing/2014/main" id="{5C8FC60A-CD00-F6C4-B7EC-BE247BA30D3B}"/>
                    </a:ext>
                  </a:extLst>
                </p14:cNvPr>
                <p14:cNvContentPartPr/>
                <p14:nvPr/>
              </p14:nvContentPartPr>
              <p14:xfrm>
                <a:off x="12925898" y="7969693"/>
                <a:ext cx="1174320" cy="171000"/>
              </p14:xfrm>
            </p:contentPart>
          </mc:Choice>
          <mc:Fallback>
            <p:pic>
              <p:nvPicPr>
                <p:cNvPr id="16" name="Ink 15">
                  <a:extLst>
                    <a:ext uri="{FF2B5EF4-FFF2-40B4-BE49-F238E27FC236}">
                      <a16:creationId xmlns:a16="http://schemas.microsoft.com/office/drawing/2014/main" id="{5C8FC60A-CD00-F6C4-B7EC-BE247BA30D3B}"/>
                    </a:ext>
                  </a:extLst>
                </p:cNvPr>
                <p:cNvPicPr/>
                <p:nvPr/>
              </p:nvPicPr>
              <p:blipFill>
                <a:blip r:embed="rId8"/>
                <a:stretch>
                  <a:fillRect/>
                </a:stretch>
              </p:blipFill>
              <p:spPr>
                <a:xfrm>
                  <a:off x="12862898" y="7906693"/>
                  <a:ext cx="129996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502A64D2-CEC9-0D50-C0A9-AF649C88012F}"/>
                    </a:ext>
                  </a:extLst>
                </p14:cNvPr>
                <p14:cNvContentPartPr/>
                <p14:nvPr/>
              </p14:nvContentPartPr>
              <p14:xfrm>
                <a:off x="12918338" y="7936933"/>
                <a:ext cx="1204200" cy="191520"/>
              </p14:xfrm>
            </p:contentPart>
          </mc:Choice>
          <mc:Fallback>
            <p:pic>
              <p:nvPicPr>
                <p:cNvPr id="17" name="Ink 16">
                  <a:extLst>
                    <a:ext uri="{FF2B5EF4-FFF2-40B4-BE49-F238E27FC236}">
                      <a16:creationId xmlns:a16="http://schemas.microsoft.com/office/drawing/2014/main" id="{502A64D2-CEC9-0D50-C0A9-AF649C88012F}"/>
                    </a:ext>
                  </a:extLst>
                </p:cNvPr>
                <p:cNvPicPr/>
                <p:nvPr/>
              </p:nvPicPr>
              <p:blipFill>
                <a:blip r:embed="rId10"/>
                <a:stretch>
                  <a:fillRect/>
                </a:stretch>
              </p:blipFill>
              <p:spPr>
                <a:xfrm>
                  <a:off x="12855338" y="7873933"/>
                  <a:ext cx="1329840" cy="317160"/>
                </a:xfrm>
                <a:prstGeom prst="rect">
                  <a:avLst/>
                </a:prstGeom>
              </p:spPr>
            </p:pic>
          </mc:Fallback>
        </mc:AlternateContent>
      </p:grpSp>
      <p:pic>
        <p:nvPicPr>
          <p:cNvPr id="19" name="Picture 18">
            <a:extLst>
              <a:ext uri="{FF2B5EF4-FFF2-40B4-BE49-F238E27FC236}">
                <a16:creationId xmlns:a16="http://schemas.microsoft.com/office/drawing/2014/main" id="{5AB3C05D-7499-3C56-ABF7-82139883F3E6}"/>
              </a:ext>
            </a:extLst>
          </p:cNvPr>
          <p:cNvPicPr>
            <a:picLocks noChangeAspect="1"/>
          </p:cNvPicPr>
          <p:nvPr/>
        </p:nvPicPr>
        <p:blipFill>
          <a:blip r:embed="rId11"/>
          <a:stretch>
            <a:fillRect/>
          </a:stretch>
        </p:blipFill>
        <p:spPr>
          <a:xfrm>
            <a:off x="633651" y="1070133"/>
            <a:ext cx="6460688" cy="6643960"/>
          </a:xfrm>
          <a:prstGeom prst="rect">
            <a:avLst/>
          </a:prstGeom>
        </p:spPr>
      </p:pic>
      <p:sp>
        <p:nvSpPr>
          <p:cNvPr id="20" name="Rectangle 1">
            <a:extLst>
              <a:ext uri="{FF2B5EF4-FFF2-40B4-BE49-F238E27FC236}">
                <a16:creationId xmlns:a16="http://schemas.microsoft.com/office/drawing/2014/main" id="{209A4703-E97E-1565-3CEA-64BDA5E81457}"/>
              </a:ext>
            </a:extLst>
          </p:cNvPr>
          <p:cNvSpPr>
            <a:spLocks noChangeArrowheads="1"/>
          </p:cNvSpPr>
          <p:nvPr/>
        </p:nvSpPr>
        <p:spPr bwMode="auto">
          <a:xfrm>
            <a:off x="7251792" y="1437144"/>
            <a:ext cx="720986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bg2"/>
                </a:solidFill>
                <a:effectLst/>
                <a:latin typeface="Arial" panose="020B0604020202020204" pitchFamily="34" charset="0"/>
              </a:rPr>
              <a:t>Visual Confirmation:</a:t>
            </a:r>
            <a:r>
              <a:rPr kumimoji="0" lang="en-US" altLang="en-US" sz="1400" b="0" i="0" u="none" strike="noStrike" cap="none" normalizeH="0" baseline="0" dirty="0">
                <a:ln>
                  <a:noFill/>
                </a:ln>
                <a:solidFill>
                  <a:schemeClr val="bg2"/>
                </a:solidFill>
                <a:effectLst/>
                <a:latin typeface="Arial" panose="020B0604020202020204" pitchFamily="34" charset="0"/>
              </a:rPr>
              <a:t> This grid displays a random batch of images from the test set with their classifications.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bg2"/>
                </a:solidFill>
                <a:effectLst/>
                <a:latin typeface="Arial" panose="020B0604020202020204" pitchFamily="34" charset="0"/>
              </a:rPr>
              <a:t>Flawless Batch:</a:t>
            </a:r>
            <a:r>
              <a:rPr kumimoji="0" lang="en-US" altLang="en-US" sz="1400" b="0" i="0" u="none" strike="noStrike" cap="none" normalizeH="0" baseline="0" dirty="0">
                <a:ln>
                  <a:noFill/>
                </a:ln>
                <a:solidFill>
                  <a:schemeClr val="bg2"/>
                </a:solidFill>
                <a:effectLst/>
                <a:latin typeface="Arial" panose="020B0604020202020204" pitchFamily="34" charset="0"/>
              </a:rPr>
              <a:t> Every sample shown here was correctly classified, indicated by the matching "True" and "Pred" labels in green.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bg2"/>
                </a:solidFill>
                <a:effectLst/>
                <a:latin typeface="Arial" panose="020B0604020202020204" pitchFamily="34" charset="0"/>
              </a:rPr>
              <a:t>Handling Variance:</a:t>
            </a:r>
            <a:r>
              <a:rPr kumimoji="0" lang="en-US" altLang="en-US" sz="1400" b="0" i="0" u="none" strike="noStrike" cap="none" normalizeH="0" baseline="0" dirty="0">
                <a:ln>
                  <a:noFill/>
                </a:ln>
                <a:solidFill>
                  <a:schemeClr val="bg2"/>
                </a:solidFill>
                <a:effectLst/>
                <a:latin typeface="Arial" panose="020B0604020202020204" pitchFamily="34" charset="0"/>
              </a:rPr>
              <a:t> The model successfully identifies "Good" and "Poor" roads despite challenging conditions like strong shadows (bottom left), bright lens flare (bottom right), and complex urban backgrounds.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bg2"/>
                </a:solidFill>
                <a:effectLst/>
                <a:latin typeface="Arial" panose="020B0604020202020204" pitchFamily="34" charset="0"/>
              </a:rPr>
              <a:t>Clear Distinction:</a:t>
            </a:r>
            <a:r>
              <a:rPr kumimoji="0" lang="en-US" altLang="en-US" sz="1400" b="0" i="0" u="none" strike="noStrike" cap="none" normalizeH="0" baseline="0" dirty="0">
                <a:ln>
                  <a:noFill/>
                </a:ln>
                <a:solidFill>
                  <a:schemeClr val="bg2"/>
                </a:solidFill>
                <a:effectLst/>
                <a:latin typeface="Arial" panose="020B0604020202020204" pitchFamily="34" charset="0"/>
              </a:rPr>
              <a:t> Notice the model accurately distinguishes between smooth asphalt ("Good") and textured, patched, or cracked surfaces ("Poor").</a:t>
            </a:r>
          </a:p>
        </p:txBody>
      </p:sp>
    </p:spTree>
    <p:extLst>
      <p:ext uri="{BB962C8B-B14F-4D97-AF65-F5344CB8AC3E}">
        <p14:creationId xmlns:p14="http://schemas.microsoft.com/office/powerpoint/2010/main" val="294497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872972"/>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FFFFFF"/>
                </a:solidFill>
                <a:latin typeface="Fraunces Medium" pitchFamily="34" charset="0"/>
                <a:ea typeface="Fraunces Medium" pitchFamily="34" charset="-122"/>
                <a:cs typeface="Fraunces Medium" pitchFamily="34" charset="-120"/>
              </a:rPr>
              <a:t>Future Work</a:t>
            </a:r>
            <a:endParaRPr lang="en-US" sz="3550" dirty="0"/>
          </a:p>
        </p:txBody>
      </p:sp>
      <p:sp>
        <p:nvSpPr>
          <p:cNvPr id="3" name="Shape 1"/>
          <p:cNvSpPr/>
          <p:nvPr/>
        </p:nvSpPr>
        <p:spPr>
          <a:xfrm>
            <a:off x="793790" y="2893576"/>
            <a:ext cx="510302" cy="510302"/>
          </a:xfrm>
          <a:prstGeom prst="roundRect">
            <a:avLst>
              <a:gd name="adj" fmla="val 18669"/>
            </a:avLst>
          </a:prstGeom>
          <a:solidFill>
            <a:srgbClr val="283157"/>
          </a:solidFill>
          <a:ln w="7620">
            <a:solidFill>
              <a:srgbClr val="414A70"/>
            </a:solidFill>
            <a:prstDash val="solid"/>
          </a:ln>
        </p:spPr>
      </p:sp>
      <p:sp>
        <p:nvSpPr>
          <p:cNvPr id="4" name="Text 2"/>
          <p:cNvSpPr/>
          <p:nvPr/>
        </p:nvSpPr>
        <p:spPr>
          <a:xfrm>
            <a:off x="878860" y="2936081"/>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1</a:t>
            </a:r>
            <a:endParaRPr lang="en-US" sz="2650" dirty="0"/>
          </a:p>
        </p:txBody>
      </p:sp>
      <p:sp>
        <p:nvSpPr>
          <p:cNvPr id="5" name="Text 3"/>
          <p:cNvSpPr/>
          <p:nvPr/>
        </p:nvSpPr>
        <p:spPr>
          <a:xfrm>
            <a:off x="1530906" y="2971443"/>
            <a:ext cx="3421499" cy="708660"/>
          </a:xfrm>
          <a:prstGeom prst="rect">
            <a:avLst/>
          </a:prstGeom>
          <a:noFill/>
          <a:ln/>
        </p:spPr>
        <p:txBody>
          <a:bodyPr wrap="squar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Real-time deployment on video streams</a:t>
            </a:r>
            <a:endParaRPr lang="en-US" sz="2200" dirty="0"/>
          </a:p>
        </p:txBody>
      </p:sp>
      <p:sp>
        <p:nvSpPr>
          <p:cNvPr id="6" name="Text 4"/>
          <p:cNvSpPr/>
          <p:nvPr/>
        </p:nvSpPr>
        <p:spPr>
          <a:xfrm>
            <a:off x="1530906" y="3816191"/>
            <a:ext cx="3421499" cy="2540318"/>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Extend from static image classification to frame-wise or sequence-based inference on dashcam or roadside camera feeds, enabling continuous monitoring and online alerts.</a:t>
            </a:r>
            <a:endParaRPr lang="en-US" sz="1750" dirty="0"/>
          </a:p>
        </p:txBody>
      </p:sp>
      <p:sp>
        <p:nvSpPr>
          <p:cNvPr id="7" name="Shape 5"/>
          <p:cNvSpPr/>
          <p:nvPr/>
        </p:nvSpPr>
        <p:spPr>
          <a:xfrm>
            <a:off x="5235893" y="2893576"/>
            <a:ext cx="510302" cy="510302"/>
          </a:xfrm>
          <a:prstGeom prst="roundRect">
            <a:avLst>
              <a:gd name="adj" fmla="val 18669"/>
            </a:avLst>
          </a:prstGeom>
          <a:solidFill>
            <a:srgbClr val="283157"/>
          </a:solidFill>
          <a:ln w="7620">
            <a:solidFill>
              <a:srgbClr val="414A70"/>
            </a:solidFill>
            <a:prstDash val="solid"/>
          </a:ln>
        </p:spPr>
      </p:sp>
      <p:sp>
        <p:nvSpPr>
          <p:cNvPr id="8" name="Text 6"/>
          <p:cNvSpPr/>
          <p:nvPr/>
        </p:nvSpPr>
        <p:spPr>
          <a:xfrm>
            <a:off x="5320963" y="2936081"/>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2</a:t>
            </a:r>
            <a:endParaRPr lang="en-US" sz="2650" dirty="0"/>
          </a:p>
        </p:txBody>
      </p:sp>
      <p:sp>
        <p:nvSpPr>
          <p:cNvPr id="9" name="Text 7"/>
          <p:cNvSpPr/>
          <p:nvPr/>
        </p:nvSpPr>
        <p:spPr>
          <a:xfrm>
            <a:off x="5973008" y="2971443"/>
            <a:ext cx="3421499" cy="708660"/>
          </a:xfrm>
          <a:prstGeom prst="rect">
            <a:avLst/>
          </a:prstGeom>
          <a:noFill/>
          <a:ln/>
        </p:spPr>
        <p:txBody>
          <a:bodyPr wrap="squar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Transfer learning with pre-trained architectures</a:t>
            </a:r>
            <a:endParaRPr lang="en-US" sz="2200" dirty="0"/>
          </a:p>
        </p:txBody>
      </p:sp>
      <p:sp>
        <p:nvSpPr>
          <p:cNvPr id="10" name="Text 8"/>
          <p:cNvSpPr/>
          <p:nvPr/>
        </p:nvSpPr>
        <p:spPr>
          <a:xfrm>
            <a:off x="5973008" y="3816191"/>
            <a:ext cx="3421499" cy="2540318"/>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(e.g., ResNet, VGG, EfficientNet) to exploit richer feature extractors and potentially improve robustness under varying weather, lighting, and camera viewpoints.</a:t>
            </a:r>
            <a:endParaRPr lang="en-US" sz="1750" dirty="0"/>
          </a:p>
        </p:txBody>
      </p:sp>
      <p:sp>
        <p:nvSpPr>
          <p:cNvPr id="11" name="Shape 9"/>
          <p:cNvSpPr/>
          <p:nvPr/>
        </p:nvSpPr>
        <p:spPr>
          <a:xfrm>
            <a:off x="9677995" y="2893576"/>
            <a:ext cx="510302" cy="510302"/>
          </a:xfrm>
          <a:prstGeom prst="roundRect">
            <a:avLst>
              <a:gd name="adj" fmla="val 18669"/>
            </a:avLst>
          </a:prstGeom>
          <a:solidFill>
            <a:srgbClr val="283157"/>
          </a:solidFill>
          <a:ln w="7620">
            <a:solidFill>
              <a:srgbClr val="414A70"/>
            </a:solidFill>
            <a:prstDash val="solid"/>
          </a:ln>
        </p:spPr>
      </p:sp>
      <p:sp>
        <p:nvSpPr>
          <p:cNvPr id="12" name="Text 10"/>
          <p:cNvSpPr/>
          <p:nvPr/>
        </p:nvSpPr>
        <p:spPr>
          <a:xfrm>
            <a:off x="9763065" y="2936081"/>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3</a:t>
            </a:r>
            <a:endParaRPr lang="en-US" sz="2650" dirty="0"/>
          </a:p>
        </p:txBody>
      </p:sp>
      <p:sp>
        <p:nvSpPr>
          <p:cNvPr id="13" name="Text 11"/>
          <p:cNvSpPr/>
          <p:nvPr/>
        </p:nvSpPr>
        <p:spPr>
          <a:xfrm>
            <a:off x="10415111" y="297144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Data expansion</a:t>
            </a:r>
            <a:endParaRPr lang="en-US" sz="2200" dirty="0"/>
          </a:p>
        </p:txBody>
      </p:sp>
      <p:sp>
        <p:nvSpPr>
          <p:cNvPr id="14" name="Text 12"/>
          <p:cNvSpPr/>
          <p:nvPr/>
        </p:nvSpPr>
        <p:spPr>
          <a:xfrm>
            <a:off x="10415111" y="3461861"/>
            <a:ext cx="3421499" cy="2177415"/>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Incorporate more diverse roads, seasons, and geographic regions to increase domain generalization and reduce dataset bias.</a:t>
            </a:r>
            <a:endParaRPr lang="en-US" sz="1750" dirty="0"/>
          </a:p>
        </p:txBody>
      </p:sp>
      <p:grpSp>
        <p:nvGrpSpPr>
          <p:cNvPr id="20" name="Group 19">
            <a:extLst>
              <a:ext uri="{FF2B5EF4-FFF2-40B4-BE49-F238E27FC236}">
                <a16:creationId xmlns:a16="http://schemas.microsoft.com/office/drawing/2014/main" id="{305F66EB-E127-0E0B-9D1E-FFBE89928151}"/>
              </a:ext>
            </a:extLst>
          </p:cNvPr>
          <p:cNvGrpSpPr/>
          <p:nvPr/>
        </p:nvGrpSpPr>
        <p:grpSpPr>
          <a:xfrm>
            <a:off x="12733658" y="7775653"/>
            <a:ext cx="1762200" cy="297360"/>
            <a:chOff x="12733658" y="7775653"/>
            <a:chExt cx="1762200" cy="297360"/>
          </a:xfrm>
        </p:grpSpPr>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7B03DCF2-78DA-C549-116A-168661CC4F25}"/>
                    </a:ext>
                  </a:extLst>
                </p14:cNvPr>
                <p14:cNvContentPartPr/>
                <p14:nvPr/>
              </p14:nvContentPartPr>
              <p14:xfrm>
                <a:off x="12970898" y="7931533"/>
                <a:ext cx="966960" cy="27360"/>
              </p14:xfrm>
            </p:contentPart>
          </mc:Choice>
          <mc:Fallback xmlns="">
            <p:pic>
              <p:nvPicPr>
                <p:cNvPr id="15" name="Ink 14">
                  <a:extLst>
                    <a:ext uri="{FF2B5EF4-FFF2-40B4-BE49-F238E27FC236}">
                      <a16:creationId xmlns:a16="http://schemas.microsoft.com/office/drawing/2014/main" id="{7B03DCF2-78DA-C549-116A-168661CC4F25}"/>
                    </a:ext>
                  </a:extLst>
                </p:cNvPr>
                <p:cNvPicPr/>
                <p:nvPr/>
              </p:nvPicPr>
              <p:blipFill>
                <a:blip r:embed="rId4"/>
                <a:stretch>
                  <a:fillRect/>
                </a:stretch>
              </p:blipFill>
              <p:spPr>
                <a:xfrm>
                  <a:off x="12908258" y="7868533"/>
                  <a:ext cx="10926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569C859A-4E5B-D882-734A-1D588B7FC761}"/>
                    </a:ext>
                  </a:extLst>
                </p14:cNvPr>
                <p14:cNvContentPartPr/>
                <p14:nvPr/>
              </p14:nvContentPartPr>
              <p14:xfrm>
                <a:off x="12755618" y="7822093"/>
                <a:ext cx="1242720" cy="46440"/>
              </p14:xfrm>
            </p:contentPart>
          </mc:Choice>
          <mc:Fallback xmlns="">
            <p:pic>
              <p:nvPicPr>
                <p:cNvPr id="16" name="Ink 15">
                  <a:extLst>
                    <a:ext uri="{FF2B5EF4-FFF2-40B4-BE49-F238E27FC236}">
                      <a16:creationId xmlns:a16="http://schemas.microsoft.com/office/drawing/2014/main" id="{569C859A-4E5B-D882-734A-1D588B7FC761}"/>
                    </a:ext>
                  </a:extLst>
                </p:cNvPr>
                <p:cNvPicPr/>
                <p:nvPr/>
              </p:nvPicPr>
              <p:blipFill>
                <a:blip r:embed="rId6"/>
                <a:stretch>
                  <a:fillRect/>
                </a:stretch>
              </p:blipFill>
              <p:spPr>
                <a:xfrm>
                  <a:off x="12692978" y="7759453"/>
                  <a:ext cx="13683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7C7214F5-7527-75F8-93EF-18F0ABCE48A5}"/>
                    </a:ext>
                  </a:extLst>
                </p14:cNvPr>
                <p14:cNvContentPartPr/>
                <p14:nvPr/>
              </p14:nvContentPartPr>
              <p14:xfrm>
                <a:off x="12733658" y="7868173"/>
                <a:ext cx="1614960" cy="204840"/>
              </p14:xfrm>
            </p:contentPart>
          </mc:Choice>
          <mc:Fallback xmlns="">
            <p:pic>
              <p:nvPicPr>
                <p:cNvPr id="17" name="Ink 16">
                  <a:extLst>
                    <a:ext uri="{FF2B5EF4-FFF2-40B4-BE49-F238E27FC236}">
                      <a16:creationId xmlns:a16="http://schemas.microsoft.com/office/drawing/2014/main" id="{7C7214F5-7527-75F8-93EF-18F0ABCE48A5}"/>
                    </a:ext>
                  </a:extLst>
                </p:cNvPr>
                <p:cNvPicPr/>
                <p:nvPr/>
              </p:nvPicPr>
              <p:blipFill>
                <a:blip r:embed="rId8"/>
                <a:stretch>
                  <a:fillRect/>
                </a:stretch>
              </p:blipFill>
              <p:spPr>
                <a:xfrm>
                  <a:off x="12671018" y="7805173"/>
                  <a:ext cx="174060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D84A94C6-9675-80FB-2554-303939037F82}"/>
                    </a:ext>
                  </a:extLst>
                </p14:cNvPr>
                <p14:cNvContentPartPr/>
                <p14:nvPr/>
              </p14:nvContentPartPr>
              <p14:xfrm>
                <a:off x="13997258" y="7775653"/>
                <a:ext cx="498600" cy="262440"/>
              </p14:xfrm>
            </p:contentPart>
          </mc:Choice>
          <mc:Fallback xmlns="">
            <p:pic>
              <p:nvPicPr>
                <p:cNvPr id="19" name="Ink 18">
                  <a:extLst>
                    <a:ext uri="{FF2B5EF4-FFF2-40B4-BE49-F238E27FC236}">
                      <a16:creationId xmlns:a16="http://schemas.microsoft.com/office/drawing/2014/main" id="{D84A94C6-9675-80FB-2554-303939037F82}"/>
                    </a:ext>
                  </a:extLst>
                </p:cNvPr>
                <p:cNvPicPr/>
                <p:nvPr/>
              </p:nvPicPr>
              <p:blipFill>
                <a:blip r:embed="rId10"/>
                <a:stretch>
                  <a:fillRect/>
                </a:stretch>
              </p:blipFill>
              <p:spPr>
                <a:xfrm>
                  <a:off x="13934618" y="7712653"/>
                  <a:ext cx="624240" cy="388080"/>
                </a:xfrm>
                <a:prstGeom prst="rect">
                  <a:avLst/>
                </a:prstGeom>
              </p:spPr>
            </p:pic>
          </mc:Fallback>
        </mc:AlternateContent>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260640"/>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FFFFFF"/>
                </a:solidFill>
                <a:latin typeface="Fraunces Medium" pitchFamily="34" charset="0"/>
                <a:ea typeface="Fraunces Medium" pitchFamily="34" charset="-122"/>
                <a:cs typeface="Fraunces Medium" pitchFamily="34" charset="-120"/>
              </a:rPr>
              <a:t>The Problem</a:t>
            </a:r>
            <a:endParaRPr lang="en-US" sz="3550" dirty="0"/>
          </a:p>
        </p:txBody>
      </p:sp>
      <p:sp>
        <p:nvSpPr>
          <p:cNvPr id="3" name="Text 1"/>
          <p:cNvSpPr/>
          <p:nvPr/>
        </p:nvSpPr>
        <p:spPr>
          <a:xfrm>
            <a:off x="793790" y="328124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Road surface degradation (cracks, potholes, rutting) directly affects vehicle safety, ride comfort, and maintenance costs.</a:t>
            </a:r>
            <a:endParaRPr lang="en-US" sz="1750" dirty="0"/>
          </a:p>
        </p:txBody>
      </p:sp>
      <p:sp>
        <p:nvSpPr>
          <p:cNvPr id="4" name="Text 2"/>
          <p:cNvSpPr/>
          <p:nvPr/>
        </p:nvSpPr>
        <p:spPr>
          <a:xfrm>
            <a:off x="793790" y="426219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Manual visual inspection is slow, subjective, and cannot scale to continuous monitoring of large road networks.</a:t>
            </a:r>
            <a:endParaRPr lang="en-US" sz="1750" dirty="0"/>
          </a:p>
        </p:txBody>
      </p:sp>
      <p:sp>
        <p:nvSpPr>
          <p:cNvPr id="5" name="Text 3"/>
          <p:cNvSpPr/>
          <p:nvPr/>
        </p:nvSpPr>
        <p:spPr>
          <a:xfrm>
            <a:off x="793790" y="4880253"/>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For autonomous and advanced driver-assistance systems, there is a need for real-time, on-board classification of road condition into Good, Poor, and Very Poor so that vehicles and agencies can proactively adapt speed, routing, and maintenance priorities.</a:t>
            </a:r>
            <a:endParaRPr lang="en-US" sz="17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9229F91A-B0FB-2DCA-AC0C-A282022C01AE}"/>
                  </a:ext>
                </a:extLst>
              </p14:cNvPr>
              <p14:cNvContentPartPr/>
              <p14:nvPr/>
            </p14:nvContentPartPr>
            <p14:xfrm>
              <a:off x="11695058" y="7484413"/>
              <a:ext cx="2363400" cy="475920"/>
            </p14:xfrm>
          </p:contentPart>
        </mc:Choice>
        <mc:Fallback xmlns="">
          <p:pic>
            <p:nvPicPr>
              <p:cNvPr id="7" name="Ink 6">
                <a:extLst>
                  <a:ext uri="{FF2B5EF4-FFF2-40B4-BE49-F238E27FC236}">
                    <a16:creationId xmlns:a16="http://schemas.microsoft.com/office/drawing/2014/main" id="{9229F91A-B0FB-2DCA-AC0C-A282022C01AE}"/>
                  </a:ext>
                </a:extLst>
              </p:cNvPr>
              <p:cNvPicPr/>
              <p:nvPr/>
            </p:nvPicPr>
            <p:blipFill>
              <a:blip r:embed="rId4"/>
              <a:stretch>
                <a:fillRect/>
              </a:stretch>
            </p:blipFill>
            <p:spPr>
              <a:xfrm>
                <a:off x="11688938" y="7478293"/>
                <a:ext cx="2375640" cy="488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4F781088-52A3-4B2E-4626-1A95846FED30}"/>
                  </a:ext>
                </a:extLst>
              </p14:cNvPr>
              <p14:cNvContentPartPr/>
              <p14:nvPr/>
            </p14:nvContentPartPr>
            <p14:xfrm>
              <a:off x="12812498" y="7687453"/>
              <a:ext cx="253440" cy="202320"/>
            </p14:xfrm>
          </p:contentPart>
        </mc:Choice>
        <mc:Fallback xmlns="">
          <p:pic>
            <p:nvPicPr>
              <p:cNvPr id="9" name="Ink 8">
                <a:extLst>
                  <a:ext uri="{FF2B5EF4-FFF2-40B4-BE49-F238E27FC236}">
                    <a16:creationId xmlns:a16="http://schemas.microsoft.com/office/drawing/2014/main" id="{4F781088-52A3-4B2E-4626-1A95846FED30}"/>
                  </a:ext>
                </a:extLst>
              </p:cNvPr>
              <p:cNvPicPr/>
              <p:nvPr/>
            </p:nvPicPr>
            <p:blipFill>
              <a:blip r:embed="rId6"/>
              <a:stretch>
                <a:fillRect/>
              </a:stretch>
            </p:blipFill>
            <p:spPr>
              <a:xfrm>
                <a:off x="12749858" y="7624813"/>
                <a:ext cx="37908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4C8B4813-FD43-B6E7-919F-3FF3777BFE65}"/>
                  </a:ext>
                </a:extLst>
              </p14:cNvPr>
              <p14:cNvContentPartPr/>
              <p14:nvPr/>
            </p14:nvContentPartPr>
            <p14:xfrm>
              <a:off x="12859260" y="7796325"/>
              <a:ext cx="1551240" cy="246960"/>
            </p14:xfrm>
          </p:contentPart>
        </mc:Choice>
        <mc:Fallback xmlns="">
          <p:pic>
            <p:nvPicPr>
              <p:cNvPr id="11" name="Ink 10">
                <a:extLst>
                  <a:ext uri="{FF2B5EF4-FFF2-40B4-BE49-F238E27FC236}">
                    <a16:creationId xmlns:a16="http://schemas.microsoft.com/office/drawing/2014/main" id="{4C8B4813-FD43-B6E7-919F-3FF3777BFE65}"/>
                  </a:ext>
                </a:extLst>
              </p:cNvPr>
              <p:cNvPicPr/>
              <p:nvPr/>
            </p:nvPicPr>
            <p:blipFill>
              <a:blip r:embed="rId8"/>
              <a:stretch>
                <a:fillRect/>
              </a:stretch>
            </p:blipFill>
            <p:spPr>
              <a:xfrm>
                <a:off x="12796260" y="7733325"/>
                <a:ext cx="1676880" cy="372600"/>
              </a:xfrm>
              <a:prstGeom prst="rect">
                <a:avLst/>
              </a:prstGeom>
            </p:spPr>
          </p:pic>
        </mc:Fallback>
      </mc:AlternateContent>
      <p:grpSp>
        <p:nvGrpSpPr>
          <p:cNvPr id="16" name="Group 15">
            <a:extLst>
              <a:ext uri="{FF2B5EF4-FFF2-40B4-BE49-F238E27FC236}">
                <a16:creationId xmlns:a16="http://schemas.microsoft.com/office/drawing/2014/main" id="{133A848B-3A76-23BA-9023-EDFDAB6E5E4E}"/>
              </a:ext>
            </a:extLst>
          </p:cNvPr>
          <p:cNvGrpSpPr/>
          <p:nvPr/>
        </p:nvGrpSpPr>
        <p:grpSpPr>
          <a:xfrm>
            <a:off x="12767820" y="7858245"/>
            <a:ext cx="1729440" cy="138240"/>
            <a:chOff x="12767820" y="7858245"/>
            <a:chExt cx="1729440" cy="138240"/>
          </a:xfrm>
        </p:grpSpPr>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64F8D6B2-38BA-B42F-0561-7B0C7434BC99}"/>
                    </a:ext>
                  </a:extLst>
                </p14:cNvPr>
                <p14:cNvContentPartPr/>
                <p14:nvPr/>
              </p14:nvContentPartPr>
              <p14:xfrm>
                <a:off x="13001460" y="7882725"/>
                <a:ext cx="798840" cy="113760"/>
              </p14:xfrm>
            </p:contentPart>
          </mc:Choice>
          <mc:Fallback xmlns="">
            <p:pic>
              <p:nvPicPr>
                <p:cNvPr id="12" name="Ink 11">
                  <a:extLst>
                    <a:ext uri="{FF2B5EF4-FFF2-40B4-BE49-F238E27FC236}">
                      <a16:creationId xmlns:a16="http://schemas.microsoft.com/office/drawing/2014/main" id="{64F8D6B2-38BA-B42F-0561-7B0C7434BC99}"/>
                    </a:ext>
                  </a:extLst>
                </p:cNvPr>
                <p:cNvPicPr/>
                <p:nvPr/>
              </p:nvPicPr>
              <p:blipFill>
                <a:blip r:embed="rId10"/>
                <a:stretch>
                  <a:fillRect/>
                </a:stretch>
              </p:blipFill>
              <p:spPr>
                <a:xfrm>
                  <a:off x="12938820" y="7820085"/>
                  <a:ext cx="9244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F82F0CB4-50E6-35B4-4D4E-60A5289C827B}"/>
                    </a:ext>
                  </a:extLst>
                </p14:cNvPr>
                <p14:cNvContentPartPr/>
                <p14:nvPr/>
              </p14:nvContentPartPr>
              <p14:xfrm>
                <a:off x="12767820" y="7858245"/>
                <a:ext cx="1527840" cy="132480"/>
              </p14:xfrm>
            </p:contentPart>
          </mc:Choice>
          <mc:Fallback xmlns="">
            <p:pic>
              <p:nvPicPr>
                <p:cNvPr id="13" name="Ink 12">
                  <a:extLst>
                    <a:ext uri="{FF2B5EF4-FFF2-40B4-BE49-F238E27FC236}">
                      <a16:creationId xmlns:a16="http://schemas.microsoft.com/office/drawing/2014/main" id="{F82F0CB4-50E6-35B4-4D4E-60A5289C827B}"/>
                    </a:ext>
                  </a:extLst>
                </p:cNvPr>
                <p:cNvPicPr/>
                <p:nvPr/>
              </p:nvPicPr>
              <p:blipFill>
                <a:blip r:embed="rId12"/>
                <a:stretch>
                  <a:fillRect/>
                </a:stretch>
              </p:blipFill>
              <p:spPr>
                <a:xfrm>
                  <a:off x="12705180" y="7795605"/>
                  <a:ext cx="16534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9DBA5F4B-D20C-D811-C852-6F6B018C46DF}"/>
                    </a:ext>
                  </a:extLst>
                </p14:cNvPr>
                <p14:cNvContentPartPr/>
                <p14:nvPr/>
              </p14:nvContentPartPr>
              <p14:xfrm>
                <a:off x="14496900" y="7967685"/>
                <a:ext cx="360" cy="360"/>
              </p14:xfrm>
            </p:contentPart>
          </mc:Choice>
          <mc:Fallback xmlns="">
            <p:pic>
              <p:nvPicPr>
                <p:cNvPr id="15" name="Ink 14">
                  <a:extLst>
                    <a:ext uri="{FF2B5EF4-FFF2-40B4-BE49-F238E27FC236}">
                      <a16:creationId xmlns:a16="http://schemas.microsoft.com/office/drawing/2014/main" id="{9DBA5F4B-D20C-D811-C852-6F6B018C46DF}"/>
                    </a:ext>
                  </a:extLst>
                </p:cNvPr>
                <p:cNvPicPr/>
                <p:nvPr/>
              </p:nvPicPr>
              <p:blipFill>
                <a:blip r:embed="rId14"/>
                <a:stretch>
                  <a:fillRect/>
                </a:stretch>
              </p:blipFill>
              <p:spPr>
                <a:xfrm>
                  <a:off x="14433900" y="7904685"/>
                  <a:ext cx="126000" cy="126000"/>
                </a:xfrm>
                <a:prstGeom prst="rect">
                  <a:avLst/>
                </a:prstGeom>
              </p:spPr>
            </p:pic>
          </mc:Fallback>
        </mc:AlternateContent>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82867"/>
            <a:ext cx="5301139" cy="566976"/>
          </a:xfrm>
          <a:prstGeom prst="rect">
            <a:avLst/>
          </a:prstGeom>
          <a:noFill/>
          <a:ln/>
        </p:spPr>
        <p:txBody>
          <a:bodyPr wrap="none" lIns="0" tIns="0" rIns="0" bIns="0" rtlCol="0" anchor="t"/>
          <a:lstStyle/>
          <a:p>
            <a:pPr marL="0" indent="0" algn="l">
              <a:lnSpc>
                <a:spcPts val="4450"/>
              </a:lnSpc>
              <a:buNone/>
            </a:pPr>
            <a:r>
              <a:rPr lang="en-US" sz="3550" dirty="0">
                <a:solidFill>
                  <a:srgbClr val="FFFFFF"/>
                </a:solidFill>
                <a:latin typeface="Fraunces Medium" pitchFamily="34" charset="0"/>
                <a:ea typeface="Fraunces Medium" pitchFamily="34" charset="-122"/>
                <a:cs typeface="Fraunces Medium" pitchFamily="34" charset="-120"/>
              </a:rPr>
              <a:t>Dataset &amp; Preprocessing</a:t>
            </a:r>
            <a:endParaRPr lang="en-US" sz="3550" dirty="0"/>
          </a:p>
        </p:txBody>
      </p:sp>
      <p:sp>
        <p:nvSpPr>
          <p:cNvPr id="3" name="Text 1"/>
          <p:cNvSpPr/>
          <p:nvPr/>
        </p:nvSpPr>
        <p:spPr>
          <a:xfrm>
            <a:off x="793790" y="3094077"/>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8C98CA"/>
                </a:solidFill>
                <a:latin typeface="Epilogue" pitchFamily="34" charset="0"/>
                <a:ea typeface="Epilogue" pitchFamily="34" charset="-122"/>
                <a:cs typeface="Epilogue" pitchFamily="34" charset="-120"/>
              </a:rPr>
              <a:t>Input:</a:t>
            </a:r>
            <a:r>
              <a:rPr lang="en-US" sz="1750" dirty="0">
                <a:solidFill>
                  <a:srgbClr val="EBECEF"/>
                </a:solidFill>
                <a:latin typeface="Epilogue" pitchFamily="34" charset="0"/>
                <a:ea typeface="Epilogue" pitchFamily="34" charset="-122"/>
                <a:cs typeface="Epilogue" pitchFamily="34" charset="-120"/>
              </a:rPr>
              <a:t> RGB road images labeled into three classes: good, poor, verypoor.</a:t>
            </a:r>
            <a:endParaRPr lang="en-US" sz="1750" dirty="0"/>
          </a:p>
        </p:txBody>
      </p:sp>
      <p:sp>
        <p:nvSpPr>
          <p:cNvPr id="4" name="Text 2"/>
          <p:cNvSpPr/>
          <p:nvPr/>
        </p:nvSpPr>
        <p:spPr>
          <a:xfrm>
            <a:off x="793790" y="4023955"/>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8C98CA"/>
                </a:solidFill>
                <a:latin typeface="Epilogue" pitchFamily="34" charset="0"/>
                <a:ea typeface="Epilogue" pitchFamily="34" charset="-122"/>
                <a:cs typeface="Epilogue" pitchFamily="34" charset="-120"/>
              </a:rPr>
              <a:t>Resizing &amp; Normalization:</a:t>
            </a:r>
            <a:r>
              <a:rPr lang="en-US" sz="1750" dirty="0">
                <a:solidFill>
                  <a:srgbClr val="EBECEF"/>
                </a:solidFill>
                <a:latin typeface="Epilogue" pitchFamily="34" charset="0"/>
                <a:ea typeface="Epilogue" pitchFamily="34" charset="-122"/>
                <a:cs typeface="Epilogue" pitchFamily="34" charset="-120"/>
              </a:rPr>
              <a:t> All images are resized to 224×224 pixels and normalized to a consistent input shape of 224,224,3.</a:t>
            </a:r>
            <a:endParaRPr lang="en-US" sz="1750" dirty="0"/>
          </a:p>
        </p:txBody>
      </p:sp>
      <p:sp>
        <p:nvSpPr>
          <p:cNvPr id="5" name="Text 3"/>
          <p:cNvSpPr/>
          <p:nvPr/>
        </p:nvSpPr>
        <p:spPr>
          <a:xfrm>
            <a:off x="793790" y="5316736"/>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8C98CA"/>
                </a:solidFill>
                <a:latin typeface="Epilogue" pitchFamily="34" charset="0"/>
                <a:ea typeface="Epilogue" pitchFamily="34" charset="-122"/>
                <a:cs typeface="Epilogue" pitchFamily="34" charset="-120"/>
              </a:rPr>
              <a:t>Dataset split:</a:t>
            </a:r>
            <a:r>
              <a:rPr lang="en-US" sz="1750" dirty="0">
                <a:solidFill>
                  <a:srgbClr val="EBECEF"/>
                </a:solidFill>
                <a:latin typeface="Epilogue" pitchFamily="34" charset="0"/>
                <a:ea typeface="Epilogue" pitchFamily="34" charset="-122"/>
                <a:cs typeface="Epilogue" pitchFamily="34" charset="-120"/>
              </a:rPr>
              <a:t> 80% Training, 10% Validation, 10% Test to allow unbiased generalization evaluation.</a:t>
            </a:r>
            <a:endParaRPr lang="en-US" sz="1750" dirty="0"/>
          </a:p>
        </p:txBody>
      </p:sp>
      <p:sp>
        <p:nvSpPr>
          <p:cNvPr id="6" name="Text 4"/>
          <p:cNvSpPr/>
          <p:nvPr/>
        </p:nvSpPr>
        <p:spPr>
          <a:xfrm>
            <a:off x="7599521" y="3094077"/>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8C98CA"/>
                </a:solidFill>
                <a:latin typeface="Epilogue" pitchFamily="34" charset="0"/>
                <a:ea typeface="Epilogue" pitchFamily="34" charset="-122"/>
                <a:cs typeface="Epilogue" pitchFamily="34" charset="-120"/>
              </a:rPr>
              <a:t>Data augmentation on the training set:</a:t>
            </a:r>
            <a:endParaRPr lang="en-US" sz="1750" dirty="0"/>
          </a:p>
        </p:txBody>
      </p:sp>
      <p:sp>
        <p:nvSpPr>
          <p:cNvPr id="7" name="Text 5"/>
          <p:cNvSpPr/>
          <p:nvPr/>
        </p:nvSpPr>
        <p:spPr>
          <a:xfrm>
            <a:off x="7599521" y="366105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Brightness and contrast variation.</a:t>
            </a:r>
            <a:endParaRPr lang="en-US" sz="1750" dirty="0"/>
          </a:p>
        </p:txBody>
      </p:sp>
      <p:sp>
        <p:nvSpPr>
          <p:cNvPr id="8" name="Text 6"/>
          <p:cNvSpPr/>
          <p:nvPr/>
        </p:nvSpPr>
        <p:spPr>
          <a:xfrm>
            <a:off x="7599521" y="41032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Random rotation.</a:t>
            </a:r>
            <a:endParaRPr lang="en-US" sz="1750" dirty="0"/>
          </a:p>
        </p:txBody>
      </p:sp>
      <p:sp>
        <p:nvSpPr>
          <p:cNvPr id="9" name="Text 7"/>
          <p:cNvSpPr/>
          <p:nvPr/>
        </p:nvSpPr>
        <p:spPr>
          <a:xfrm>
            <a:off x="7599521" y="454544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Horizontal flipping. These augmentations increase data diversity and help reduce overfitting.</a:t>
            </a:r>
            <a:endParaRPr lang="en-US" sz="1750" dirty="0"/>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210F29E8-B0D6-4E5B-A926-560332CD08E0}"/>
                  </a:ext>
                </a:extLst>
              </p14:cNvPr>
              <p14:cNvContentPartPr/>
              <p14:nvPr/>
            </p14:nvContentPartPr>
            <p14:xfrm>
              <a:off x="12929498" y="7811653"/>
              <a:ext cx="1497240" cy="237960"/>
            </p14:xfrm>
          </p:contentPart>
        </mc:Choice>
        <mc:Fallback xmlns="">
          <p:pic>
            <p:nvPicPr>
              <p:cNvPr id="11" name="Ink 10">
                <a:extLst>
                  <a:ext uri="{FF2B5EF4-FFF2-40B4-BE49-F238E27FC236}">
                    <a16:creationId xmlns:a16="http://schemas.microsoft.com/office/drawing/2014/main" id="{210F29E8-B0D6-4E5B-A926-560332CD08E0}"/>
                  </a:ext>
                </a:extLst>
              </p:cNvPr>
              <p:cNvPicPr/>
              <p:nvPr/>
            </p:nvPicPr>
            <p:blipFill>
              <a:blip r:embed="rId4"/>
              <a:stretch>
                <a:fillRect/>
              </a:stretch>
            </p:blipFill>
            <p:spPr>
              <a:xfrm>
                <a:off x="12866498" y="7748653"/>
                <a:ext cx="1622880" cy="363600"/>
              </a:xfrm>
              <a:prstGeom prst="rect">
                <a:avLst/>
              </a:prstGeom>
            </p:spPr>
          </p:pic>
        </mc:Fallback>
      </mc:AlternateContent>
      <p:grpSp>
        <p:nvGrpSpPr>
          <p:cNvPr id="14" name="Group 13">
            <a:extLst>
              <a:ext uri="{FF2B5EF4-FFF2-40B4-BE49-F238E27FC236}">
                <a16:creationId xmlns:a16="http://schemas.microsoft.com/office/drawing/2014/main" id="{E7417326-2922-B3F4-591F-5E4838D1CEC9}"/>
              </a:ext>
            </a:extLst>
          </p:cNvPr>
          <p:cNvGrpSpPr/>
          <p:nvPr/>
        </p:nvGrpSpPr>
        <p:grpSpPr>
          <a:xfrm>
            <a:off x="12903218" y="7833973"/>
            <a:ext cx="1423440" cy="102600"/>
            <a:chOff x="12903218" y="7833973"/>
            <a:chExt cx="1423440" cy="102600"/>
          </a:xfrm>
        </p:grpSpPr>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DD63CC9B-FC37-2546-68A8-A2DC7AB167A9}"/>
                    </a:ext>
                  </a:extLst>
                </p14:cNvPr>
                <p14:cNvContentPartPr/>
                <p14:nvPr/>
              </p14:nvContentPartPr>
              <p14:xfrm>
                <a:off x="12903218" y="7902373"/>
                <a:ext cx="1164240" cy="34200"/>
              </p14:xfrm>
            </p:contentPart>
          </mc:Choice>
          <mc:Fallback xmlns="">
            <p:pic>
              <p:nvPicPr>
                <p:cNvPr id="12" name="Ink 11">
                  <a:extLst>
                    <a:ext uri="{FF2B5EF4-FFF2-40B4-BE49-F238E27FC236}">
                      <a16:creationId xmlns:a16="http://schemas.microsoft.com/office/drawing/2014/main" id="{DD63CC9B-FC37-2546-68A8-A2DC7AB167A9}"/>
                    </a:ext>
                  </a:extLst>
                </p:cNvPr>
                <p:cNvPicPr/>
                <p:nvPr/>
              </p:nvPicPr>
              <p:blipFill>
                <a:blip r:embed="rId6"/>
                <a:stretch>
                  <a:fillRect/>
                </a:stretch>
              </p:blipFill>
              <p:spPr>
                <a:xfrm>
                  <a:off x="12840218" y="7839373"/>
                  <a:ext cx="12898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F8E52C77-5BC8-A341-9E1F-990342DDB95C}"/>
                    </a:ext>
                  </a:extLst>
                </p14:cNvPr>
                <p14:cNvContentPartPr/>
                <p14:nvPr/>
              </p14:nvContentPartPr>
              <p14:xfrm>
                <a:off x="13659218" y="7833973"/>
                <a:ext cx="667440" cy="90720"/>
              </p14:xfrm>
            </p:contentPart>
          </mc:Choice>
          <mc:Fallback xmlns="">
            <p:pic>
              <p:nvPicPr>
                <p:cNvPr id="13" name="Ink 12">
                  <a:extLst>
                    <a:ext uri="{FF2B5EF4-FFF2-40B4-BE49-F238E27FC236}">
                      <a16:creationId xmlns:a16="http://schemas.microsoft.com/office/drawing/2014/main" id="{F8E52C77-5BC8-A341-9E1F-990342DDB95C}"/>
                    </a:ext>
                  </a:extLst>
                </p:cNvPr>
                <p:cNvPicPr/>
                <p:nvPr/>
              </p:nvPicPr>
              <p:blipFill>
                <a:blip r:embed="rId8"/>
                <a:stretch>
                  <a:fillRect/>
                </a:stretch>
              </p:blipFill>
              <p:spPr>
                <a:xfrm>
                  <a:off x="13596218" y="7770973"/>
                  <a:ext cx="793080" cy="216360"/>
                </a:xfrm>
                <a:prstGeom prst="rect">
                  <a:avLst/>
                </a:prstGeom>
              </p:spPr>
            </p:pic>
          </mc:Fallback>
        </mc:AlternateContent>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215866"/>
            <a:ext cx="6234470" cy="566976"/>
          </a:xfrm>
          <a:prstGeom prst="rect">
            <a:avLst/>
          </a:prstGeom>
          <a:noFill/>
          <a:ln/>
        </p:spPr>
        <p:txBody>
          <a:bodyPr wrap="none" lIns="0" tIns="0" rIns="0" bIns="0" rtlCol="0" anchor="t"/>
          <a:lstStyle/>
          <a:p>
            <a:pPr marL="0" indent="0" algn="l">
              <a:lnSpc>
                <a:spcPts val="4450"/>
              </a:lnSpc>
              <a:buNone/>
            </a:pPr>
            <a:r>
              <a:rPr lang="en-US" sz="3550" dirty="0">
                <a:solidFill>
                  <a:srgbClr val="FFFFFF"/>
                </a:solidFill>
                <a:latin typeface="Fraunces Medium" pitchFamily="34" charset="0"/>
                <a:ea typeface="Fraunces Medium" pitchFamily="34" charset="-122"/>
                <a:cs typeface="Fraunces Medium" pitchFamily="34" charset="-120"/>
              </a:rPr>
              <a:t>Critical Challenge &amp; Solution</a:t>
            </a:r>
            <a:endParaRPr lang="en-US" sz="3550" dirty="0"/>
          </a:p>
        </p:txBody>
      </p:sp>
      <p:sp>
        <p:nvSpPr>
          <p:cNvPr id="3" name="Shape 1"/>
          <p:cNvSpPr/>
          <p:nvPr/>
        </p:nvSpPr>
        <p:spPr>
          <a:xfrm>
            <a:off x="793790" y="2236470"/>
            <a:ext cx="6407944" cy="2456617"/>
          </a:xfrm>
          <a:prstGeom prst="roundRect">
            <a:avLst>
              <a:gd name="adj" fmla="val 5956"/>
            </a:avLst>
          </a:prstGeom>
          <a:solidFill>
            <a:srgbClr val="080E26"/>
          </a:solidFill>
          <a:ln w="30480">
            <a:solidFill>
              <a:srgbClr val="414A70"/>
            </a:solidFill>
            <a:prstDash val="solid"/>
          </a:ln>
        </p:spPr>
      </p:sp>
      <p:sp>
        <p:nvSpPr>
          <p:cNvPr id="4" name="Shape 2"/>
          <p:cNvSpPr/>
          <p:nvPr/>
        </p:nvSpPr>
        <p:spPr>
          <a:xfrm>
            <a:off x="763310" y="2236470"/>
            <a:ext cx="121920" cy="2456617"/>
          </a:xfrm>
          <a:prstGeom prst="roundRect">
            <a:avLst>
              <a:gd name="adj" fmla="val 78139"/>
            </a:avLst>
          </a:prstGeom>
          <a:solidFill>
            <a:srgbClr val="8C98CA"/>
          </a:solidFill>
          <a:ln/>
        </p:spPr>
      </p:sp>
      <p:sp>
        <p:nvSpPr>
          <p:cNvPr id="5" name="Text 3"/>
          <p:cNvSpPr/>
          <p:nvPr/>
        </p:nvSpPr>
        <p:spPr>
          <a:xfrm>
            <a:off x="1142524" y="24937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Initial Ambiguity</a:t>
            </a:r>
            <a:endParaRPr lang="en-US" sz="2200" dirty="0"/>
          </a:p>
        </p:txBody>
      </p:sp>
      <p:sp>
        <p:nvSpPr>
          <p:cNvPr id="6" name="Text 4"/>
          <p:cNvSpPr/>
          <p:nvPr/>
        </p:nvSpPr>
        <p:spPr>
          <a:xfrm>
            <a:off x="1142524" y="2984183"/>
            <a:ext cx="5801916" cy="1451610"/>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Initial dataset classes were Good, Satisfactory, Poor, and Very Poor, but Satisfactory and Poor were visually very similar, causing ambiguous and inconsistent labels.</a:t>
            </a:r>
            <a:endParaRPr lang="en-US" sz="1750" dirty="0"/>
          </a:p>
        </p:txBody>
      </p:sp>
      <p:sp>
        <p:nvSpPr>
          <p:cNvPr id="7" name="Shape 5"/>
          <p:cNvSpPr/>
          <p:nvPr/>
        </p:nvSpPr>
        <p:spPr>
          <a:xfrm>
            <a:off x="7428548" y="2236470"/>
            <a:ext cx="6408063" cy="2456617"/>
          </a:xfrm>
          <a:prstGeom prst="roundRect">
            <a:avLst>
              <a:gd name="adj" fmla="val 5956"/>
            </a:avLst>
          </a:prstGeom>
          <a:solidFill>
            <a:srgbClr val="080E26"/>
          </a:solidFill>
          <a:ln w="30480">
            <a:solidFill>
              <a:srgbClr val="414A70"/>
            </a:solidFill>
            <a:prstDash val="solid"/>
          </a:ln>
        </p:spPr>
      </p:sp>
      <p:sp>
        <p:nvSpPr>
          <p:cNvPr id="8" name="Shape 6"/>
          <p:cNvSpPr/>
          <p:nvPr/>
        </p:nvSpPr>
        <p:spPr>
          <a:xfrm>
            <a:off x="7398067" y="2236470"/>
            <a:ext cx="121920" cy="2456617"/>
          </a:xfrm>
          <a:prstGeom prst="roundRect">
            <a:avLst>
              <a:gd name="adj" fmla="val 78139"/>
            </a:avLst>
          </a:prstGeom>
          <a:solidFill>
            <a:srgbClr val="8C98CA"/>
          </a:solidFill>
          <a:ln/>
        </p:spPr>
      </p:sp>
      <p:sp>
        <p:nvSpPr>
          <p:cNvPr id="9" name="Text 7"/>
          <p:cNvSpPr/>
          <p:nvPr/>
        </p:nvSpPr>
        <p:spPr>
          <a:xfrm>
            <a:off x="7777282" y="24937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Reduced Accuracy</a:t>
            </a:r>
            <a:endParaRPr lang="en-US" sz="2200" dirty="0"/>
          </a:p>
        </p:txBody>
      </p:sp>
      <p:sp>
        <p:nvSpPr>
          <p:cNvPr id="10" name="Text 8"/>
          <p:cNvSpPr/>
          <p:nvPr/>
        </p:nvSpPr>
        <p:spPr>
          <a:xfrm>
            <a:off x="7777282" y="2984183"/>
            <a:ext cx="5802035" cy="1088708"/>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This ambiguity reduced model accuracy because the CNN could not reliably learn discriminative features between Satisfactory and Poor.</a:t>
            </a:r>
            <a:endParaRPr lang="en-US" sz="1750" dirty="0"/>
          </a:p>
        </p:txBody>
      </p:sp>
      <p:sp>
        <p:nvSpPr>
          <p:cNvPr id="11" name="Shape 9"/>
          <p:cNvSpPr/>
          <p:nvPr/>
        </p:nvSpPr>
        <p:spPr>
          <a:xfrm>
            <a:off x="793790" y="4919901"/>
            <a:ext cx="6407944" cy="2093714"/>
          </a:xfrm>
          <a:prstGeom prst="roundRect">
            <a:avLst>
              <a:gd name="adj" fmla="val 6988"/>
            </a:avLst>
          </a:prstGeom>
          <a:solidFill>
            <a:srgbClr val="080E26"/>
          </a:solidFill>
          <a:ln w="30480">
            <a:solidFill>
              <a:srgbClr val="414A70"/>
            </a:solidFill>
            <a:prstDash val="solid"/>
          </a:ln>
        </p:spPr>
      </p:sp>
      <p:sp>
        <p:nvSpPr>
          <p:cNvPr id="12" name="Shape 10"/>
          <p:cNvSpPr/>
          <p:nvPr/>
        </p:nvSpPr>
        <p:spPr>
          <a:xfrm>
            <a:off x="763310" y="4919901"/>
            <a:ext cx="121920" cy="2093714"/>
          </a:xfrm>
          <a:prstGeom prst="roundRect">
            <a:avLst>
              <a:gd name="adj" fmla="val 78139"/>
            </a:avLst>
          </a:prstGeom>
          <a:solidFill>
            <a:srgbClr val="8C98CA"/>
          </a:solidFill>
          <a:ln/>
        </p:spPr>
      </p:sp>
      <p:sp>
        <p:nvSpPr>
          <p:cNvPr id="13" name="Text 11"/>
          <p:cNvSpPr/>
          <p:nvPr/>
        </p:nvSpPr>
        <p:spPr>
          <a:xfrm>
            <a:off x="1142524" y="5177195"/>
            <a:ext cx="3555802"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Data Engineering Solution</a:t>
            </a:r>
            <a:endParaRPr lang="en-US" sz="2200" dirty="0"/>
          </a:p>
        </p:txBody>
      </p:sp>
      <p:sp>
        <p:nvSpPr>
          <p:cNvPr id="14" name="Text 12"/>
          <p:cNvSpPr/>
          <p:nvPr/>
        </p:nvSpPr>
        <p:spPr>
          <a:xfrm>
            <a:off x="1142524" y="5667613"/>
            <a:ext cx="5801916" cy="1088708"/>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Data engineering solution: merge Satisfactory into Poor, yielding three clearer classes: Good, Poor, Very Poor.</a:t>
            </a:r>
            <a:endParaRPr lang="en-US" sz="1750" dirty="0"/>
          </a:p>
        </p:txBody>
      </p:sp>
      <p:sp>
        <p:nvSpPr>
          <p:cNvPr id="15" name="Shape 13"/>
          <p:cNvSpPr/>
          <p:nvPr/>
        </p:nvSpPr>
        <p:spPr>
          <a:xfrm>
            <a:off x="7428548" y="4919901"/>
            <a:ext cx="6408063" cy="2093714"/>
          </a:xfrm>
          <a:prstGeom prst="roundRect">
            <a:avLst>
              <a:gd name="adj" fmla="val 6988"/>
            </a:avLst>
          </a:prstGeom>
          <a:solidFill>
            <a:srgbClr val="080E26"/>
          </a:solidFill>
          <a:ln w="30480">
            <a:solidFill>
              <a:srgbClr val="414A70"/>
            </a:solidFill>
            <a:prstDash val="solid"/>
          </a:ln>
        </p:spPr>
      </p:sp>
      <p:sp>
        <p:nvSpPr>
          <p:cNvPr id="16" name="Shape 14"/>
          <p:cNvSpPr/>
          <p:nvPr/>
        </p:nvSpPr>
        <p:spPr>
          <a:xfrm>
            <a:off x="7398067" y="4919901"/>
            <a:ext cx="121920" cy="2093714"/>
          </a:xfrm>
          <a:prstGeom prst="roundRect">
            <a:avLst>
              <a:gd name="adj" fmla="val 78139"/>
            </a:avLst>
          </a:prstGeom>
          <a:solidFill>
            <a:srgbClr val="8C98CA"/>
          </a:solidFill>
          <a:ln/>
        </p:spPr>
      </p:sp>
      <p:sp>
        <p:nvSpPr>
          <p:cNvPr id="17" name="Text 15"/>
          <p:cNvSpPr/>
          <p:nvPr/>
        </p:nvSpPr>
        <p:spPr>
          <a:xfrm>
            <a:off x="7777282" y="5177195"/>
            <a:ext cx="3162657"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Improved Performance</a:t>
            </a:r>
            <a:endParaRPr lang="en-US" sz="2200" dirty="0"/>
          </a:p>
        </p:txBody>
      </p:sp>
      <p:sp>
        <p:nvSpPr>
          <p:cNvPr id="18" name="Text 16"/>
          <p:cNvSpPr/>
          <p:nvPr/>
        </p:nvSpPr>
        <p:spPr>
          <a:xfrm>
            <a:off x="7777282" y="5667613"/>
            <a:ext cx="5802035" cy="1088708"/>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After merging, label noise decreased and the model achieved more stable training dynamics and higher overall performance.</a:t>
            </a:r>
            <a:endParaRPr lang="en-US" sz="1750" dirty="0"/>
          </a:p>
        </p:txBody>
      </p:sp>
      <mc:AlternateContent xmlns:mc="http://schemas.openxmlformats.org/markup-compatibility/2006">
        <mc:Choice xmlns:p14="http://schemas.microsoft.com/office/powerpoint/2010/main" Requires="p14">
          <p:contentPart p14:bwMode="auto" r:id="rId3">
            <p14:nvContentPartPr>
              <p14:cNvPr id="23" name="Ink 22">
                <a:extLst>
                  <a:ext uri="{FF2B5EF4-FFF2-40B4-BE49-F238E27FC236}">
                    <a16:creationId xmlns:a16="http://schemas.microsoft.com/office/drawing/2014/main" id="{53793091-14B5-B434-A9EB-F21218218350}"/>
                  </a:ext>
                </a:extLst>
              </p14:cNvPr>
              <p14:cNvContentPartPr/>
              <p14:nvPr/>
            </p14:nvContentPartPr>
            <p14:xfrm>
              <a:off x="12811418" y="7800133"/>
              <a:ext cx="1661040" cy="284400"/>
            </p14:xfrm>
          </p:contentPart>
        </mc:Choice>
        <mc:Fallback>
          <p:pic>
            <p:nvPicPr>
              <p:cNvPr id="23" name="Ink 22">
                <a:extLst>
                  <a:ext uri="{FF2B5EF4-FFF2-40B4-BE49-F238E27FC236}">
                    <a16:creationId xmlns:a16="http://schemas.microsoft.com/office/drawing/2014/main" id="{53793091-14B5-B434-A9EB-F21218218350}"/>
                  </a:ext>
                </a:extLst>
              </p:cNvPr>
              <p:cNvPicPr/>
              <p:nvPr/>
            </p:nvPicPr>
            <p:blipFill>
              <a:blip r:embed="rId4"/>
              <a:stretch>
                <a:fillRect/>
              </a:stretch>
            </p:blipFill>
            <p:spPr>
              <a:xfrm>
                <a:off x="12748418" y="7737493"/>
                <a:ext cx="1786680" cy="41004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64419"/>
            <a:ext cx="5625584" cy="566976"/>
          </a:xfrm>
          <a:prstGeom prst="rect">
            <a:avLst/>
          </a:prstGeom>
          <a:noFill/>
          <a:ln/>
        </p:spPr>
        <p:txBody>
          <a:bodyPr wrap="none" lIns="0" tIns="0" rIns="0" bIns="0" rtlCol="0" anchor="t"/>
          <a:lstStyle/>
          <a:p>
            <a:pPr marL="0" indent="0" algn="l">
              <a:lnSpc>
                <a:spcPts val="4450"/>
              </a:lnSpc>
              <a:buNone/>
            </a:pPr>
            <a:r>
              <a:rPr lang="en-US" sz="3550" dirty="0">
                <a:solidFill>
                  <a:srgbClr val="FFFFFF"/>
                </a:solidFill>
                <a:latin typeface="Fraunces Medium" pitchFamily="34" charset="0"/>
                <a:ea typeface="Fraunces Medium" pitchFamily="34" charset="-122"/>
                <a:cs typeface="Fraunces Medium" pitchFamily="34" charset="-120"/>
              </a:rPr>
              <a:t>Model Architecture (CNN)</a:t>
            </a:r>
            <a:endParaRPr lang="en-US" sz="3550" dirty="0"/>
          </a:p>
        </p:txBody>
      </p:sp>
      <p:sp>
        <p:nvSpPr>
          <p:cNvPr id="4" name="Text 1"/>
          <p:cNvSpPr/>
          <p:nvPr/>
        </p:nvSpPr>
        <p:spPr>
          <a:xfrm>
            <a:off x="793790" y="1971556"/>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8C98CA"/>
                </a:solidFill>
                <a:latin typeface="Epilogue" pitchFamily="34" charset="0"/>
                <a:ea typeface="Epilogue" pitchFamily="34" charset="-122"/>
                <a:cs typeface="Epilogue" pitchFamily="34" charset="-120"/>
              </a:rPr>
              <a:t>Framework:</a:t>
            </a:r>
            <a:r>
              <a:rPr lang="en-US" sz="1750" dirty="0">
                <a:solidFill>
                  <a:srgbClr val="EBECEF"/>
                </a:solidFill>
                <a:latin typeface="Epilogue" pitchFamily="34" charset="0"/>
                <a:ea typeface="Epilogue" pitchFamily="34" charset="-122"/>
                <a:cs typeface="Epilogue" pitchFamily="34" charset="-120"/>
              </a:rPr>
              <a:t> TensorFlow/Keras custom Convolutional Neural Network.</a:t>
            </a:r>
            <a:endParaRPr lang="en-US" sz="1750" dirty="0"/>
          </a:p>
        </p:txBody>
      </p:sp>
      <p:sp>
        <p:nvSpPr>
          <p:cNvPr id="5" name="Text 2"/>
          <p:cNvSpPr/>
          <p:nvPr/>
        </p:nvSpPr>
        <p:spPr>
          <a:xfrm>
            <a:off x="793790" y="2776657"/>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8C98CA"/>
                </a:solidFill>
                <a:latin typeface="Epilogue" pitchFamily="34" charset="0"/>
                <a:ea typeface="Epilogue" pitchFamily="34" charset="-122"/>
                <a:cs typeface="Epilogue" pitchFamily="34" charset="-120"/>
              </a:rPr>
              <a:t>Convolutional blocks:</a:t>
            </a:r>
            <a:endParaRPr lang="en-US" sz="1750" dirty="0"/>
          </a:p>
        </p:txBody>
      </p:sp>
      <p:sp>
        <p:nvSpPr>
          <p:cNvPr id="6" name="Text 3"/>
          <p:cNvSpPr/>
          <p:nvPr/>
        </p:nvSpPr>
        <p:spPr>
          <a:xfrm>
            <a:off x="793790" y="3218855"/>
            <a:ext cx="75564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Sequential Conv2D layers with filters 32, 64, 128, 256.</a:t>
            </a:r>
            <a:endParaRPr lang="en-US" sz="1750" dirty="0"/>
          </a:p>
        </p:txBody>
      </p:sp>
      <p:sp>
        <p:nvSpPr>
          <p:cNvPr id="7" name="Text 4"/>
          <p:cNvSpPr/>
          <p:nvPr/>
        </p:nvSpPr>
        <p:spPr>
          <a:xfrm>
            <a:off x="793790" y="3661053"/>
            <a:ext cx="7556421" cy="725805"/>
          </a:xfrm>
          <a:prstGeom prst="rect">
            <a:avLst/>
          </a:prstGeom>
          <a:noFill/>
          <a:ln/>
        </p:spPr>
        <p:txBody>
          <a:bodyPr wrap="square" lIns="0" tIns="0" rIns="0" bIns="0" rtlCol="0" anchor="t"/>
          <a:lstStyle/>
          <a:p>
            <a:pPr marL="685800" lvl="1" indent="-342900" algn="l">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Each Conv layer followed by Batch Normalization and ReLU activation to stabilize and accelerate learning.</a:t>
            </a:r>
            <a:endParaRPr lang="en-US" sz="1750" dirty="0"/>
          </a:p>
        </p:txBody>
      </p:sp>
      <p:sp>
        <p:nvSpPr>
          <p:cNvPr id="8" name="Text 5"/>
          <p:cNvSpPr/>
          <p:nvPr/>
        </p:nvSpPr>
        <p:spPr>
          <a:xfrm>
            <a:off x="793790" y="4466153"/>
            <a:ext cx="7556421" cy="725805"/>
          </a:xfrm>
          <a:prstGeom prst="rect">
            <a:avLst/>
          </a:prstGeom>
          <a:noFill/>
          <a:ln/>
        </p:spPr>
        <p:txBody>
          <a:bodyPr wrap="square" lIns="0" tIns="0" rIns="0" bIns="0" rtlCol="0" anchor="t"/>
          <a:lstStyle/>
          <a:p>
            <a:pPr marL="685800" lvl="1" indent="-342900" algn="l">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MaxPooling after each block to progressively down-sample spatial dimensions while retaining salient features.</a:t>
            </a:r>
            <a:endParaRPr lang="en-US" sz="1750" dirty="0"/>
          </a:p>
        </p:txBody>
      </p:sp>
      <p:sp>
        <p:nvSpPr>
          <p:cNvPr id="9" name="Text 6"/>
          <p:cNvSpPr/>
          <p:nvPr/>
        </p:nvSpPr>
        <p:spPr>
          <a:xfrm>
            <a:off x="793790" y="5271254"/>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8C98CA"/>
                </a:solidFill>
                <a:latin typeface="Epilogue" pitchFamily="34" charset="0"/>
                <a:ea typeface="Epilogue" pitchFamily="34" charset="-122"/>
                <a:cs typeface="Epilogue" pitchFamily="34" charset="-120"/>
              </a:rPr>
              <a:t>Regularization:</a:t>
            </a:r>
            <a:r>
              <a:rPr lang="en-US" sz="1750" dirty="0">
                <a:solidFill>
                  <a:srgbClr val="EBECEF"/>
                </a:solidFill>
                <a:latin typeface="Epilogue" pitchFamily="34" charset="0"/>
                <a:ea typeface="Epilogue" pitchFamily="34" charset="-122"/>
                <a:cs typeface="Epilogue" pitchFamily="34" charset="-120"/>
              </a:rPr>
              <a:t> Dropout layers inserted after convolutional blocks and dense layers to reduce co-adaptation and overfitting.</a:t>
            </a:r>
            <a:endParaRPr lang="en-US" sz="1750" dirty="0"/>
          </a:p>
        </p:txBody>
      </p:sp>
      <p:sp>
        <p:nvSpPr>
          <p:cNvPr id="10" name="Text 7"/>
          <p:cNvSpPr/>
          <p:nvPr/>
        </p:nvSpPr>
        <p:spPr>
          <a:xfrm>
            <a:off x="793790" y="6439257"/>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8C98CA"/>
                </a:solidFill>
                <a:latin typeface="Epilogue" pitchFamily="34" charset="0"/>
                <a:ea typeface="Epilogue" pitchFamily="34" charset="-122"/>
                <a:cs typeface="Epilogue" pitchFamily="34" charset="-120"/>
              </a:rPr>
              <a:t>Classifier head:</a:t>
            </a:r>
            <a:r>
              <a:rPr lang="en-US" sz="1750" dirty="0">
                <a:solidFill>
                  <a:srgbClr val="EBECEF"/>
                </a:solidFill>
                <a:latin typeface="Epilogue" pitchFamily="34" charset="0"/>
                <a:ea typeface="Epilogue" pitchFamily="34" charset="-122"/>
                <a:cs typeface="Epilogue" pitchFamily="34" charset="-120"/>
              </a:rPr>
              <a:t> Flatten → Dense layers with ReLU → final Dense layer with softmax activation over 3 classes.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164318"/>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FFFFFF"/>
                </a:solidFill>
                <a:latin typeface="Fraunces Medium" pitchFamily="34" charset="0"/>
                <a:ea typeface="Fraunces Medium" pitchFamily="34" charset="-122"/>
                <a:cs typeface="Fraunces Medium" pitchFamily="34" charset="-120"/>
              </a:rPr>
              <a:t>Training Strategy</a:t>
            </a:r>
            <a:endParaRPr lang="en-US" sz="3550" dirty="0"/>
          </a:p>
        </p:txBody>
      </p:sp>
      <p:sp>
        <p:nvSpPr>
          <p:cNvPr id="3" name="Text 1"/>
          <p:cNvSpPr/>
          <p:nvPr/>
        </p:nvSpPr>
        <p:spPr>
          <a:xfrm>
            <a:off x="793790" y="3275528"/>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8C98CA"/>
                </a:solidFill>
                <a:latin typeface="Epilogue" pitchFamily="34" charset="0"/>
                <a:ea typeface="Epilogue" pitchFamily="34" charset="-122"/>
                <a:cs typeface="Epilogue" pitchFamily="34" charset="-120"/>
              </a:rPr>
              <a:t>Optimizer:</a:t>
            </a:r>
            <a:r>
              <a:rPr lang="en-US" sz="1750" dirty="0">
                <a:solidFill>
                  <a:srgbClr val="EBECEF"/>
                </a:solidFill>
                <a:latin typeface="Epilogue" pitchFamily="34" charset="0"/>
                <a:ea typeface="Epilogue" pitchFamily="34" charset="-122"/>
                <a:cs typeface="Epilogue" pitchFamily="34" charset="-120"/>
              </a:rPr>
              <a:t> Adam, chosen for its adaptive learning rate and robust convergence on CNN-based image tasks.</a:t>
            </a:r>
            <a:endParaRPr lang="en-US" sz="1750" dirty="0"/>
          </a:p>
        </p:txBody>
      </p:sp>
      <p:sp>
        <p:nvSpPr>
          <p:cNvPr id="4" name="Text 2"/>
          <p:cNvSpPr/>
          <p:nvPr/>
        </p:nvSpPr>
        <p:spPr>
          <a:xfrm>
            <a:off x="793790" y="4205407"/>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8C98CA"/>
                </a:solidFill>
                <a:latin typeface="Epilogue" pitchFamily="34" charset="0"/>
                <a:ea typeface="Epilogue" pitchFamily="34" charset="-122"/>
                <a:cs typeface="Epilogue" pitchFamily="34" charset="-120"/>
              </a:rPr>
              <a:t>Loss function:</a:t>
            </a:r>
            <a:r>
              <a:rPr lang="en-US" sz="1750" dirty="0">
                <a:solidFill>
                  <a:srgbClr val="EBECEF"/>
                </a:solidFill>
                <a:latin typeface="Epilogue" pitchFamily="34" charset="0"/>
                <a:ea typeface="Epilogue" pitchFamily="34" charset="-122"/>
                <a:cs typeface="Epilogue" pitchFamily="34" charset="-120"/>
              </a:rPr>
              <a:t> Categorical Cross-Entropy for multi-class classification with softmax outputs.</a:t>
            </a:r>
            <a:endParaRPr lang="en-US" sz="1750" dirty="0"/>
          </a:p>
        </p:txBody>
      </p:sp>
      <p:sp>
        <p:nvSpPr>
          <p:cNvPr id="5" name="Text 3"/>
          <p:cNvSpPr/>
          <p:nvPr/>
        </p:nvSpPr>
        <p:spPr>
          <a:xfrm>
            <a:off x="793790" y="5135285"/>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8C98CA"/>
                </a:solidFill>
                <a:latin typeface="Epilogue" pitchFamily="34" charset="0"/>
                <a:ea typeface="Epilogue" pitchFamily="34" charset="-122"/>
                <a:cs typeface="Epilogue" pitchFamily="34" charset="-120"/>
              </a:rPr>
              <a:t>Key hyperparameters:</a:t>
            </a:r>
            <a:r>
              <a:rPr lang="en-US" sz="1750" dirty="0">
                <a:solidFill>
                  <a:srgbClr val="EBECEF"/>
                </a:solidFill>
                <a:latin typeface="Epilogue" pitchFamily="34" charset="0"/>
                <a:ea typeface="Epilogue" pitchFamily="34" charset="-122"/>
                <a:cs typeface="Epilogue" pitchFamily="34" charset="-120"/>
              </a:rPr>
              <a:t> batch size 32, up to 40 epochs with callbacks.</a:t>
            </a:r>
            <a:endParaRPr lang="en-US" sz="1750" dirty="0"/>
          </a:p>
        </p:txBody>
      </p:sp>
      <p:sp>
        <p:nvSpPr>
          <p:cNvPr id="6" name="Text 4"/>
          <p:cNvSpPr/>
          <p:nvPr/>
        </p:nvSpPr>
        <p:spPr>
          <a:xfrm>
            <a:off x="7599521" y="3275528"/>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8C98CA"/>
                </a:solidFill>
                <a:latin typeface="Epilogue" pitchFamily="34" charset="0"/>
                <a:ea typeface="Epilogue" pitchFamily="34" charset="-122"/>
                <a:cs typeface="Epilogue" pitchFamily="34" charset="-120"/>
              </a:rPr>
              <a:t>Callbacks:</a:t>
            </a:r>
            <a:endParaRPr lang="en-US" sz="1750" dirty="0"/>
          </a:p>
        </p:txBody>
      </p:sp>
      <p:sp>
        <p:nvSpPr>
          <p:cNvPr id="7" name="Text 5"/>
          <p:cNvSpPr/>
          <p:nvPr/>
        </p:nvSpPr>
        <p:spPr>
          <a:xfrm>
            <a:off x="7599521" y="3842504"/>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ReduceLROnPlateau lowers the learning rate when validation loss plateaus, enabling finer convergence.</a:t>
            </a:r>
            <a:endParaRPr lang="en-US" sz="1750" dirty="0"/>
          </a:p>
        </p:txBody>
      </p:sp>
      <p:sp>
        <p:nvSpPr>
          <p:cNvPr id="8" name="Text 6"/>
          <p:cNvSpPr/>
          <p:nvPr/>
        </p:nvSpPr>
        <p:spPr>
          <a:xfrm>
            <a:off x="7599521" y="4647605"/>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EarlyStopping monitors validation accuracy and stops training when it no longer improves, saving the best-performing model weights.</a:t>
            </a:r>
            <a:endParaRPr lang="en-US" sz="1750" dirty="0"/>
          </a:p>
        </p:txBody>
      </p:sp>
      <p:grpSp>
        <p:nvGrpSpPr>
          <p:cNvPr id="15" name="Group 14">
            <a:extLst>
              <a:ext uri="{FF2B5EF4-FFF2-40B4-BE49-F238E27FC236}">
                <a16:creationId xmlns:a16="http://schemas.microsoft.com/office/drawing/2014/main" id="{54D86E23-2A8F-654E-FE12-B72F78B786E9}"/>
              </a:ext>
            </a:extLst>
          </p:cNvPr>
          <p:cNvGrpSpPr/>
          <p:nvPr/>
        </p:nvGrpSpPr>
        <p:grpSpPr>
          <a:xfrm>
            <a:off x="12710978" y="7776373"/>
            <a:ext cx="1742040" cy="329400"/>
            <a:chOff x="12710978" y="7776373"/>
            <a:chExt cx="1742040" cy="329400"/>
          </a:xfrm>
        </p:grpSpPr>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0300F288-1F62-16ED-BC08-18E95C0C352F}"/>
                    </a:ext>
                  </a:extLst>
                </p14:cNvPr>
                <p14:cNvContentPartPr/>
                <p14:nvPr/>
              </p14:nvContentPartPr>
              <p14:xfrm>
                <a:off x="12710978" y="7787173"/>
                <a:ext cx="1365120" cy="60840"/>
              </p14:xfrm>
            </p:contentPart>
          </mc:Choice>
          <mc:Fallback xmlns="">
            <p:pic>
              <p:nvPicPr>
                <p:cNvPr id="9" name="Ink 8">
                  <a:extLst>
                    <a:ext uri="{FF2B5EF4-FFF2-40B4-BE49-F238E27FC236}">
                      <a16:creationId xmlns:a16="http://schemas.microsoft.com/office/drawing/2014/main" id="{0300F288-1F62-16ED-BC08-18E95C0C352F}"/>
                    </a:ext>
                  </a:extLst>
                </p:cNvPr>
                <p:cNvPicPr/>
                <p:nvPr/>
              </p:nvPicPr>
              <p:blipFill>
                <a:blip r:embed="rId4"/>
                <a:stretch>
                  <a:fillRect/>
                </a:stretch>
              </p:blipFill>
              <p:spPr>
                <a:xfrm>
                  <a:off x="12648338" y="7724173"/>
                  <a:ext cx="14907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79CE4F-6D47-D996-C34E-CC2805458411}"/>
                    </a:ext>
                  </a:extLst>
                </p14:cNvPr>
                <p14:cNvContentPartPr/>
                <p14:nvPr/>
              </p14:nvContentPartPr>
              <p14:xfrm>
                <a:off x="12868658" y="7778173"/>
                <a:ext cx="1220040" cy="160920"/>
              </p14:xfrm>
            </p:contentPart>
          </mc:Choice>
          <mc:Fallback xmlns="">
            <p:pic>
              <p:nvPicPr>
                <p:cNvPr id="10" name="Ink 9">
                  <a:extLst>
                    <a:ext uri="{FF2B5EF4-FFF2-40B4-BE49-F238E27FC236}">
                      <a16:creationId xmlns:a16="http://schemas.microsoft.com/office/drawing/2014/main" id="{1279CE4F-6D47-D996-C34E-CC2805458411}"/>
                    </a:ext>
                  </a:extLst>
                </p:cNvPr>
                <p:cNvPicPr/>
                <p:nvPr/>
              </p:nvPicPr>
              <p:blipFill>
                <a:blip r:embed="rId6"/>
                <a:stretch>
                  <a:fillRect/>
                </a:stretch>
              </p:blipFill>
              <p:spPr>
                <a:xfrm>
                  <a:off x="12806018" y="7715173"/>
                  <a:ext cx="13456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83F8A645-A270-025B-DC36-C2E977A39036}"/>
                    </a:ext>
                  </a:extLst>
                </p14:cNvPr>
                <p14:cNvContentPartPr/>
                <p14:nvPr/>
              </p14:nvContentPartPr>
              <p14:xfrm>
                <a:off x="12846338" y="7935853"/>
                <a:ext cx="1122840" cy="137160"/>
              </p14:xfrm>
            </p:contentPart>
          </mc:Choice>
          <mc:Fallback xmlns="">
            <p:pic>
              <p:nvPicPr>
                <p:cNvPr id="12" name="Ink 11">
                  <a:extLst>
                    <a:ext uri="{FF2B5EF4-FFF2-40B4-BE49-F238E27FC236}">
                      <a16:creationId xmlns:a16="http://schemas.microsoft.com/office/drawing/2014/main" id="{83F8A645-A270-025B-DC36-C2E977A39036}"/>
                    </a:ext>
                  </a:extLst>
                </p:cNvPr>
                <p:cNvPicPr/>
                <p:nvPr/>
              </p:nvPicPr>
              <p:blipFill>
                <a:blip r:embed="rId8"/>
                <a:stretch>
                  <a:fillRect/>
                </a:stretch>
              </p:blipFill>
              <p:spPr>
                <a:xfrm>
                  <a:off x="12783698" y="7873213"/>
                  <a:ext cx="12484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024E4783-95EA-F731-5548-C9C31965593B}"/>
                    </a:ext>
                  </a:extLst>
                </p14:cNvPr>
                <p14:cNvContentPartPr/>
                <p14:nvPr/>
              </p14:nvContentPartPr>
              <p14:xfrm>
                <a:off x="12850658" y="7979413"/>
                <a:ext cx="1317960" cy="126360"/>
              </p14:xfrm>
            </p:contentPart>
          </mc:Choice>
          <mc:Fallback xmlns="">
            <p:pic>
              <p:nvPicPr>
                <p:cNvPr id="13" name="Ink 12">
                  <a:extLst>
                    <a:ext uri="{FF2B5EF4-FFF2-40B4-BE49-F238E27FC236}">
                      <a16:creationId xmlns:a16="http://schemas.microsoft.com/office/drawing/2014/main" id="{024E4783-95EA-F731-5548-C9C31965593B}"/>
                    </a:ext>
                  </a:extLst>
                </p:cNvPr>
                <p:cNvPicPr/>
                <p:nvPr/>
              </p:nvPicPr>
              <p:blipFill>
                <a:blip r:embed="rId10"/>
                <a:stretch>
                  <a:fillRect/>
                </a:stretch>
              </p:blipFill>
              <p:spPr>
                <a:xfrm>
                  <a:off x="12787658" y="7916773"/>
                  <a:ext cx="14436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5939826F-7183-EEDC-DB2D-85F9402D71DB}"/>
                    </a:ext>
                  </a:extLst>
                </p14:cNvPr>
                <p14:cNvContentPartPr/>
                <p14:nvPr/>
              </p14:nvContentPartPr>
              <p14:xfrm>
                <a:off x="13642658" y="7776373"/>
                <a:ext cx="810360" cy="329400"/>
              </p14:xfrm>
            </p:contentPart>
          </mc:Choice>
          <mc:Fallback xmlns="">
            <p:pic>
              <p:nvPicPr>
                <p:cNvPr id="14" name="Ink 13">
                  <a:extLst>
                    <a:ext uri="{FF2B5EF4-FFF2-40B4-BE49-F238E27FC236}">
                      <a16:creationId xmlns:a16="http://schemas.microsoft.com/office/drawing/2014/main" id="{5939826F-7183-EEDC-DB2D-85F9402D71DB}"/>
                    </a:ext>
                  </a:extLst>
                </p:cNvPr>
                <p:cNvPicPr/>
                <p:nvPr/>
              </p:nvPicPr>
              <p:blipFill>
                <a:blip r:embed="rId12"/>
                <a:stretch>
                  <a:fillRect/>
                </a:stretch>
              </p:blipFill>
              <p:spPr>
                <a:xfrm>
                  <a:off x="13580018" y="7713373"/>
                  <a:ext cx="936000" cy="455040"/>
                </a:xfrm>
                <a:prstGeom prst="rect">
                  <a:avLst/>
                </a:prstGeom>
              </p:spPr>
            </p:pic>
          </mc:Fallback>
        </mc:AlternateContent>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44629"/>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FFFFFF"/>
                </a:solidFill>
                <a:latin typeface="Fraunces Medium" pitchFamily="34" charset="0"/>
                <a:ea typeface="Fraunces Medium" pitchFamily="34" charset="-122"/>
                <a:cs typeface="Fraunces Medium" pitchFamily="34" charset="-120"/>
              </a:rPr>
              <a:t>Key Results</a:t>
            </a:r>
            <a:endParaRPr lang="en-US" sz="3550" dirty="0"/>
          </a:p>
        </p:txBody>
      </p:sp>
      <p:sp>
        <p:nvSpPr>
          <p:cNvPr id="3" name="Text 1"/>
          <p:cNvSpPr/>
          <p:nvPr/>
        </p:nvSpPr>
        <p:spPr>
          <a:xfrm>
            <a:off x="793790" y="1978581"/>
            <a:ext cx="4158615" cy="748427"/>
          </a:xfrm>
          <a:prstGeom prst="rect">
            <a:avLst/>
          </a:prstGeom>
          <a:noFill/>
          <a:ln/>
        </p:spPr>
        <p:txBody>
          <a:bodyPr wrap="none" lIns="0" tIns="0" rIns="0" bIns="0" rtlCol="0" anchor="t"/>
          <a:lstStyle/>
          <a:p>
            <a:pPr marL="0" indent="0" algn="ctr">
              <a:lnSpc>
                <a:spcPts val="5850"/>
              </a:lnSpc>
              <a:buNone/>
            </a:pPr>
            <a:r>
              <a:rPr lang="en-US" sz="5850" dirty="0">
                <a:solidFill>
                  <a:srgbClr val="EBECEF"/>
                </a:solidFill>
                <a:latin typeface="Fraunces Medium" pitchFamily="34" charset="0"/>
                <a:ea typeface="Fraunces Medium" pitchFamily="34" charset="-122"/>
                <a:cs typeface="Fraunces Medium" pitchFamily="34" charset="-120"/>
              </a:rPr>
              <a:t>98%</a:t>
            </a:r>
            <a:endParaRPr lang="en-US" sz="5850" dirty="0"/>
          </a:p>
        </p:txBody>
      </p:sp>
      <p:sp>
        <p:nvSpPr>
          <p:cNvPr id="4" name="Text 2"/>
          <p:cNvSpPr/>
          <p:nvPr/>
        </p:nvSpPr>
        <p:spPr>
          <a:xfrm>
            <a:off x="1455420" y="3010376"/>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Test Accuracy</a:t>
            </a:r>
            <a:endParaRPr lang="en-US" sz="2200" dirty="0"/>
          </a:p>
        </p:txBody>
      </p:sp>
      <p:sp>
        <p:nvSpPr>
          <p:cNvPr id="5" name="Text 3"/>
          <p:cNvSpPr/>
          <p:nvPr/>
        </p:nvSpPr>
        <p:spPr>
          <a:xfrm>
            <a:off x="793790" y="3500795"/>
            <a:ext cx="4158615" cy="1088708"/>
          </a:xfrm>
          <a:prstGeom prst="rect">
            <a:avLst/>
          </a:prstGeom>
          <a:noFill/>
          <a:ln/>
        </p:spPr>
        <p:txBody>
          <a:bodyPr wrap="square" lIns="0" tIns="0" rIns="0" bIns="0" rtlCol="0" anchor="t"/>
          <a:lstStyle/>
          <a:p>
            <a:pPr marL="0" indent="0" algn="ctr">
              <a:lnSpc>
                <a:spcPts val="2850"/>
              </a:lnSpc>
              <a:buNone/>
            </a:pPr>
            <a:r>
              <a:rPr lang="en-US" sz="1750" dirty="0">
                <a:solidFill>
                  <a:srgbClr val="EBECEF"/>
                </a:solidFill>
                <a:latin typeface="Epilogue" pitchFamily="34" charset="0"/>
                <a:ea typeface="Epilogue" pitchFamily="34" charset="-122"/>
                <a:cs typeface="Epilogue" pitchFamily="34" charset="-120"/>
              </a:rPr>
              <a:t>on the held-out test set, indicating strong generalization to unseen road images.</a:t>
            </a:r>
            <a:endParaRPr lang="en-US" sz="1750" dirty="0"/>
          </a:p>
        </p:txBody>
      </p:sp>
      <p:sp>
        <p:nvSpPr>
          <p:cNvPr id="6" name="Text 4"/>
          <p:cNvSpPr/>
          <p:nvPr/>
        </p:nvSpPr>
        <p:spPr>
          <a:xfrm>
            <a:off x="5235893" y="1978581"/>
            <a:ext cx="4158615" cy="748427"/>
          </a:xfrm>
          <a:prstGeom prst="rect">
            <a:avLst/>
          </a:prstGeom>
          <a:noFill/>
          <a:ln/>
        </p:spPr>
        <p:txBody>
          <a:bodyPr wrap="none" lIns="0" tIns="0" rIns="0" bIns="0" rtlCol="0" anchor="t"/>
          <a:lstStyle/>
          <a:p>
            <a:pPr marL="0" indent="0" algn="ctr">
              <a:lnSpc>
                <a:spcPts val="5850"/>
              </a:lnSpc>
              <a:buNone/>
            </a:pPr>
            <a:r>
              <a:rPr lang="en-US" sz="5850" dirty="0">
                <a:solidFill>
                  <a:srgbClr val="EBECEF"/>
                </a:solidFill>
                <a:latin typeface="Fraunces Medium" pitchFamily="34" charset="0"/>
                <a:ea typeface="Fraunces Medium" pitchFamily="34" charset="-122"/>
                <a:cs typeface="Fraunces Medium" pitchFamily="34" charset="-120"/>
              </a:rPr>
              <a:t>1.00</a:t>
            </a:r>
            <a:endParaRPr lang="en-US" sz="5850" dirty="0"/>
          </a:p>
        </p:txBody>
      </p:sp>
      <p:sp>
        <p:nvSpPr>
          <p:cNvPr id="7" name="Text 5"/>
          <p:cNvSpPr/>
          <p:nvPr/>
        </p:nvSpPr>
        <p:spPr>
          <a:xfrm>
            <a:off x="5895499" y="3010376"/>
            <a:ext cx="2839283" cy="354330"/>
          </a:xfrm>
          <a:prstGeom prst="rect">
            <a:avLst/>
          </a:prstGeom>
          <a:noFill/>
          <a:ln/>
        </p:spPr>
        <p:txBody>
          <a:bodyPr wrap="none" lIns="0" tIns="0" rIns="0" bIns="0" rtlCol="0" anchor="t"/>
          <a:lstStyle/>
          <a:p>
            <a:pPr marL="0" indent="0" algn="ctr">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Good Class Precision</a:t>
            </a:r>
            <a:endParaRPr lang="en-US" sz="2200" dirty="0"/>
          </a:p>
        </p:txBody>
      </p:sp>
      <p:sp>
        <p:nvSpPr>
          <p:cNvPr id="8" name="Text 6"/>
          <p:cNvSpPr/>
          <p:nvPr/>
        </p:nvSpPr>
        <p:spPr>
          <a:xfrm>
            <a:off x="5235893" y="3500795"/>
            <a:ext cx="4158615" cy="2903220"/>
          </a:xfrm>
          <a:prstGeom prst="rect">
            <a:avLst/>
          </a:prstGeom>
          <a:noFill/>
          <a:ln/>
        </p:spPr>
        <p:txBody>
          <a:bodyPr wrap="square" lIns="0" tIns="0" rIns="0" bIns="0" rtlCol="0" anchor="t"/>
          <a:lstStyle/>
          <a:p>
            <a:pPr marL="0" indent="0" algn="ctr">
              <a:lnSpc>
                <a:spcPts val="2850"/>
              </a:lnSpc>
              <a:buNone/>
            </a:pPr>
            <a:r>
              <a:rPr lang="en-US" sz="1750" dirty="0">
                <a:solidFill>
                  <a:srgbClr val="EBECEF"/>
                </a:solidFill>
                <a:latin typeface="Epilogue" pitchFamily="34" charset="0"/>
                <a:ea typeface="Epilogue" pitchFamily="34" charset="-122"/>
                <a:cs typeface="Epilogue" pitchFamily="34" charset="-120"/>
              </a:rPr>
              <a:t>Precision and recall are high for all three classes; for example, Good class precision reaches 1.00 and Poor class recall reaches 0.99, showing that the model rarely mislabels good roads and successfully captures nearly all poor roads.</a:t>
            </a:r>
            <a:endParaRPr lang="en-US" sz="1750" dirty="0"/>
          </a:p>
        </p:txBody>
      </p:sp>
      <p:sp>
        <p:nvSpPr>
          <p:cNvPr id="9" name="Text 7"/>
          <p:cNvSpPr/>
          <p:nvPr/>
        </p:nvSpPr>
        <p:spPr>
          <a:xfrm>
            <a:off x="9677995" y="1978581"/>
            <a:ext cx="4158615" cy="748427"/>
          </a:xfrm>
          <a:prstGeom prst="rect">
            <a:avLst/>
          </a:prstGeom>
          <a:noFill/>
          <a:ln/>
        </p:spPr>
        <p:txBody>
          <a:bodyPr wrap="none" lIns="0" tIns="0" rIns="0" bIns="0" rtlCol="0" anchor="t"/>
          <a:lstStyle/>
          <a:p>
            <a:pPr marL="0" indent="0" algn="ctr">
              <a:lnSpc>
                <a:spcPts val="5850"/>
              </a:lnSpc>
              <a:buNone/>
            </a:pPr>
            <a:r>
              <a:rPr lang="en-US" sz="5850" dirty="0">
                <a:solidFill>
                  <a:srgbClr val="EBECEF"/>
                </a:solidFill>
                <a:latin typeface="Fraunces Medium" pitchFamily="34" charset="0"/>
                <a:ea typeface="Fraunces Medium" pitchFamily="34" charset="-122"/>
                <a:cs typeface="Fraunces Medium" pitchFamily="34" charset="-120"/>
              </a:rPr>
              <a:t>0.99</a:t>
            </a:r>
            <a:endParaRPr lang="en-US" sz="5850" dirty="0"/>
          </a:p>
        </p:txBody>
      </p:sp>
      <p:sp>
        <p:nvSpPr>
          <p:cNvPr id="10" name="Text 8"/>
          <p:cNvSpPr/>
          <p:nvPr/>
        </p:nvSpPr>
        <p:spPr>
          <a:xfrm>
            <a:off x="10339626" y="3010376"/>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Poor Class Recall</a:t>
            </a:r>
            <a:endParaRPr lang="en-US" sz="2200" dirty="0"/>
          </a:p>
        </p:txBody>
      </p:sp>
      <p:sp>
        <p:nvSpPr>
          <p:cNvPr id="11" name="Text 9"/>
          <p:cNvSpPr/>
          <p:nvPr/>
        </p:nvSpPr>
        <p:spPr>
          <a:xfrm>
            <a:off x="9677995" y="3500795"/>
            <a:ext cx="4158615" cy="2903220"/>
          </a:xfrm>
          <a:prstGeom prst="rect">
            <a:avLst/>
          </a:prstGeom>
          <a:noFill/>
          <a:ln/>
        </p:spPr>
        <p:txBody>
          <a:bodyPr wrap="square" lIns="0" tIns="0" rIns="0" bIns="0" rtlCol="0" anchor="t"/>
          <a:lstStyle/>
          <a:p>
            <a:pPr marL="0" indent="0" algn="ctr">
              <a:lnSpc>
                <a:spcPts val="2850"/>
              </a:lnSpc>
              <a:buNone/>
            </a:pPr>
            <a:r>
              <a:rPr lang="en-US" sz="1750" dirty="0">
                <a:solidFill>
                  <a:srgbClr val="EBECEF"/>
                </a:solidFill>
                <a:latin typeface="Epilogue" pitchFamily="34" charset="0"/>
                <a:ea typeface="Epilogue" pitchFamily="34" charset="-122"/>
                <a:cs typeface="Epilogue" pitchFamily="34" charset="-120"/>
              </a:rPr>
              <a:t>Precision and recall are high for all three classes; for example, Good class precision reaches 1.00 and Poor class recall reaches 0.99, showing that the model rarely mislabels good roads and successfully captures nearly all poor roads.</a:t>
            </a:r>
            <a:endParaRPr lang="en-US" sz="1750" dirty="0"/>
          </a:p>
        </p:txBody>
      </p:sp>
      <p:sp>
        <p:nvSpPr>
          <p:cNvPr id="12" name="Text 10"/>
          <p:cNvSpPr/>
          <p:nvPr/>
        </p:nvSpPr>
        <p:spPr>
          <a:xfrm>
            <a:off x="793790" y="665916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High and balanced metrics across classes confirm that the data preprocessing (label merge and augmentation) and regularized CNN architecture effectively mitigated overfitting.</a:t>
            </a:r>
            <a:endParaRPr lang="en-US" sz="1750" dirty="0"/>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3F3CC757-D1D4-7AF7-1DB5-06881A957090}"/>
                  </a:ext>
                </a:extLst>
              </p14:cNvPr>
              <p14:cNvContentPartPr/>
              <p14:nvPr/>
            </p14:nvContentPartPr>
            <p14:xfrm>
              <a:off x="12248018" y="7687453"/>
              <a:ext cx="2215080" cy="373680"/>
            </p14:xfrm>
          </p:contentPart>
        </mc:Choice>
        <mc:Fallback xmlns="">
          <p:pic>
            <p:nvPicPr>
              <p:cNvPr id="13" name="Ink 12">
                <a:extLst>
                  <a:ext uri="{FF2B5EF4-FFF2-40B4-BE49-F238E27FC236}">
                    <a16:creationId xmlns:a16="http://schemas.microsoft.com/office/drawing/2014/main" id="{3F3CC757-D1D4-7AF7-1DB5-06881A957090}"/>
                  </a:ext>
                </a:extLst>
              </p:cNvPr>
              <p:cNvPicPr/>
              <p:nvPr/>
            </p:nvPicPr>
            <p:blipFill>
              <a:blip r:embed="rId4"/>
              <a:stretch>
                <a:fillRect/>
              </a:stretch>
            </p:blipFill>
            <p:spPr>
              <a:xfrm>
                <a:off x="12185378" y="7624813"/>
                <a:ext cx="2340720" cy="49932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5CAD0-6635-497C-366C-3E247E7D045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4976EE3-EB15-15EF-2699-F27B1C2ABF7B}"/>
              </a:ext>
            </a:extLst>
          </p:cNvPr>
          <p:cNvSpPr/>
          <p:nvPr/>
        </p:nvSpPr>
        <p:spPr>
          <a:xfrm>
            <a:off x="793790" y="844629"/>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FFFFFF"/>
                </a:solidFill>
                <a:latin typeface="Fraunces Medium" pitchFamily="34" charset="0"/>
                <a:ea typeface="Fraunces Medium" pitchFamily="34" charset="-122"/>
                <a:cs typeface="Fraunces Medium" pitchFamily="34" charset="-120"/>
              </a:rPr>
              <a:t>Key Results</a:t>
            </a:r>
            <a:endParaRPr lang="en-US" sz="3550" dirty="0"/>
          </a:p>
        </p:txBody>
      </p:sp>
      <p:sp>
        <p:nvSpPr>
          <p:cNvPr id="3" name="Text 1">
            <a:extLst>
              <a:ext uri="{FF2B5EF4-FFF2-40B4-BE49-F238E27FC236}">
                <a16:creationId xmlns:a16="http://schemas.microsoft.com/office/drawing/2014/main" id="{AA64D431-4D0C-141F-E2C7-CA8C685581E5}"/>
              </a:ext>
            </a:extLst>
          </p:cNvPr>
          <p:cNvSpPr/>
          <p:nvPr/>
        </p:nvSpPr>
        <p:spPr>
          <a:xfrm>
            <a:off x="793790" y="1978581"/>
            <a:ext cx="4158615" cy="748427"/>
          </a:xfrm>
          <a:prstGeom prst="rect">
            <a:avLst/>
          </a:prstGeom>
          <a:noFill/>
          <a:ln/>
        </p:spPr>
        <p:txBody>
          <a:bodyPr wrap="none" lIns="0" tIns="0" rIns="0" bIns="0" rtlCol="0" anchor="t"/>
          <a:lstStyle/>
          <a:p>
            <a:pPr algn="ctr">
              <a:lnSpc>
                <a:spcPts val="5850"/>
              </a:lnSpc>
            </a:pPr>
            <a:r>
              <a:rPr lang="en-US" sz="6000" dirty="0">
                <a:solidFill>
                  <a:schemeClr val="bg2"/>
                </a:solidFill>
              </a:rPr>
              <a:t>Accuracy</a:t>
            </a:r>
            <a:r>
              <a:rPr lang="en-US" dirty="0"/>
              <a:t> </a:t>
            </a:r>
            <a:endParaRPr lang="en-US" sz="5850" dirty="0"/>
          </a:p>
        </p:txBody>
      </p:sp>
      <p:sp>
        <p:nvSpPr>
          <p:cNvPr id="5" name="Text 3">
            <a:extLst>
              <a:ext uri="{FF2B5EF4-FFF2-40B4-BE49-F238E27FC236}">
                <a16:creationId xmlns:a16="http://schemas.microsoft.com/office/drawing/2014/main" id="{D8DACDE4-2D2F-01C0-036D-D280CE71F3DB}"/>
              </a:ext>
            </a:extLst>
          </p:cNvPr>
          <p:cNvSpPr/>
          <p:nvPr/>
        </p:nvSpPr>
        <p:spPr>
          <a:xfrm>
            <a:off x="793790" y="2982159"/>
            <a:ext cx="4158615" cy="3001605"/>
          </a:xfrm>
          <a:prstGeom prst="rect">
            <a:avLst/>
          </a:prstGeom>
          <a:noFill/>
          <a:ln/>
        </p:spPr>
        <p:txBody>
          <a:bodyPr wrap="square" lIns="0" tIns="0" rIns="0" bIns="0" rtlCol="0" anchor="t"/>
          <a:lstStyle/>
          <a:p>
            <a:pPr algn="ctr">
              <a:lnSpc>
                <a:spcPts val="2850"/>
              </a:lnSpc>
            </a:pPr>
            <a:r>
              <a:rPr lang="en-US" dirty="0">
                <a:solidFill>
                  <a:schemeClr val="bg2"/>
                </a:solidFill>
              </a:rPr>
              <a:t>"How often is the model right in general?" If you show the AI 100 pictures of roads, and it correctly identifies the condition (whether Good, Poor, or Very Poor) for 90 of them, its Accuracy is 90%. * In simple terms: It’s the general grade on the test. It tells you how good the model is overall, but it doesn't tell you *where* it is making mistakes.</a:t>
            </a:r>
            <a:endParaRPr lang="en-US" sz="1750" dirty="0">
              <a:solidFill>
                <a:schemeClr val="bg2"/>
              </a:solidFill>
            </a:endParaRPr>
          </a:p>
        </p:txBody>
      </p:sp>
      <p:sp>
        <p:nvSpPr>
          <p:cNvPr id="12" name="Text 10">
            <a:extLst>
              <a:ext uri="{FF2B5EF4-FFF2-40B4-BE49-F238E27FC236}">
                <a16:creationId xmlns:a16="http://schemas.microsoft.com/office/drawing/2014/main" id="{ADA49384-FEBC-3AD9-F416-FAE9DBA92935}"/>
              </a:ext>
            </a:extLst>
          </p:cNvPr>
          <p:cNvSpPr/>
          <p:nvPr/>
        </p:nvSpPr>
        <p:spPr>
          <a:xfrm>
            <a:off x="793790" y="6659166"/>
            <a:ext cx="13042821" cy="725805"/>
          </a:xfrm>
          <a:prstGeom prst="rect">
            <a:avLst/>
          </a:prstGeom>
          <a:noFill/>
          <a:ln/>
        </p:spPr>
        <p:txBody>
          <a:bodyPr wrap="square" lIns="0" tIns="0" rIns="0" bIns="0" rtlCol="0" anchor="t"/>
          <a:lstStyle/>
          <a:p>
            <a:pPr>
              <a:lnSpc>
                <a:spcPts val="2850"/>
              </a:lnSpc>
            </a:pPr>
            <a:r>
              <a:rPr lang="en-US" dirty="0">
                <a:solidFill>
                  <a:schemeClr val="bg2"/>
                </a:solidFill>
              </a:rPr>
              <a:t>Summary:-</a:t>
            </a:r>
          </a:p>
          <a:p>
            <a:pPr>
              <a:lnSpc>
                <a:spcPts val="2850"/>
              </a:lnSpc>
            </a:pPr>
            <a:r>
              <a:rPr lang="en-US" dirty="0">
                <a:solidFill>
                  <a:schemeClr val="bg2"/>
                </a:solidFill>
              </a:rPr>
              <a:t>Accuracy: Did it get the right answer?   Precision: Did we waste time on false alarms</a:t>
            </a:r>
            <a:r>
              <a:rPr lang="en-US">
                <a:solidFill>
                  <a:schemeClr val="bg2"/>
                </a:solidFill>
              </a:rPr>
              <a:t>?   Recall</a:t>
            </a:r>
            <a:r>
              <a:rPr lang="en-US" dirty="0">
                <a:solidFill>
                  <a:schemeClr val="bg2"/>
                </a:solidFill>
              </a:rPr>
              <a:t>: Did we miss any dangerous problems?</a:t>
            </a:r>
          </a:p>
        </p:txBody>
      </p:sp>
      <mc:AlternateContent xmlns:mc="http://schemas.openxmlformats.org/markup-compatibility/2006">
        <mc:Choice xmlns:p14="http://schemas.microsoft.com/office/powerpoint/2010/main" Requires="p14">
          <p:contentPart p14:bwMode="auto" r:id="rId3">
            <p14:nvContentPartPr>
              <p14:cNvPr id="13" name="Ink 12">
                <a:extLst>
                  <a:ext uri="{FF2B5EF4-FFF2-40B4-BE49-F238E27FC236}">
                    <a16:creationId xmlns:a16="http://schemas.microsoft.com/office/drawing/2014/main" id="{3B16CF2C-C435-6719-7BFB-0E7085FEDDBC}"/>
                  </a:ext>
                </a:extLst>
              </p14:cNvPr>
              <p14:cNvContentPartPr/>
              <p14:nvPr/>
            </p14:nvContentPartPr>
            <p14:xfrm>
              <a:off x="12248018" y="7687453"/>
              <a:ext cx="2215080" cy="373680"/>
            </p14:xfrm>
          </p:contentPart>
        </mc:Choice>
        <mc:Fallback>
          <p:pic>
            <p:nvPicPr>
              <p:cNvPr id="13" name="Ink 12">
                <a:extLst>
                  <a:ext uri="{FF2B5EF4-FFF2-40B4-BE49-F238E27FC236}">
                    <a16:creationId xmlns:a16="http://schemas.microsoft.com/office/drawing/2014/main" id="{3B16CF2C-C435-6719-7BFB-0E7085FEDDBC}"/>
                  </a:ext>
                </a:extLst>
              </p:cNvPr>
              <p:cNvPicPr/>
              <p:nvPr/>
            </p:nvPicPr>
            <p:blipFill>
              <a:blip r:embed="rId4"/>
              <a:stretch>
                <a:fillRect/>
              </a:stretch>
            </p:blipFill>
            <p:spPr>
              <a:xfrm>
                <a:off x="12185018" y="7624453"/>
                <a:ext cx="2340720" cy="499320"/>
              </a:xfrm>
              <a:prstGeom prst="rect">
                <a:avLst/>
              </a:prstGeom>
            </p:spPr>
          </p:pic>
        </mc:Fallback>
      </mc:AlternateContent>
      <p:sp>
        <p:nvSpPr>
          <p:cNvPr id="18" name="Text 1">
            <a:extLst>
              <a:ext uri="{FF2B5EF4-FFF2-40B4-BE49-F238E27FC236}">
                <a16:creationId xmlns:a16="http://schemas.microsoft.com/office/drawing/2014/main" id="{20A8A7BE-4F08-4282-4778-29FE40D4C12A}"/>
              </a:ext>
            </a:extLst>
          </p:cNvPr>
          <p:cNvSpPr/>
          <p:nvPr/>
        </p:nvSpPr>
        <p:spPr>
          <a:xfrm>
            <a:off x="5326286" y="1984224"/>
            <a:ext cx="4158615" cy="748427"/>
          </a:xfrm>
          <a:prstGeom prst="rect">
            <a:avLst/>
          </a:prstGeom>
          <a:noFill/>
          <a:ln/>
        </p:spPr>
        <p:txBody>
          <a:bodyPr wrap="none" lIns="0" tIns="0" rIns="0" bIns="0" rtlCol="0" anchor="t"/>
          <a:lstStyle/>
          <a:p>
            <a:pPr algn="ctr">
              <a:lnSpc>
                <a:spcPts val="5850"/>
              </a:lnSpc>
            </a:pPr>
            <a:r>
              <a:rPr lang="en-US" sz="6000" dirty="0">
                <a:solidFill>
                  <a:schemeClr val="bg2"/>
                </a:solidFill>
              </a:rPr>
              <a:t>Precision</a:t>
            </a:r>
            <a:endParaRPr lang="en-US" sz="5850" dirty="0"/>
          </a:p>
        </p:txBody>
      </p:sp>
      <p:sp>
        <p:nvSpPr>
          <p:cNvPr id="19" name="Text 3">
            <a:extLst>
              <a:ext uri="{FF2B5EF4-FFF2-40B4-BE49-F238E27FC236}">
                <a16:creationId xmlns:a16="http://schemas.microsoft.com/office/drawing/2014/main" id="{367FBF2D-A36D-2649-FD98-54037225D3DA}"/>
              </a:ext>
            </a:extLst>
          </p:cNvPr>
          <p:cNvSpPr/>
          <p:nvPr/>
        </p:nvSpPr>
        <p:spPr>
          <a:xfrm>
            <a:off x="5326286" y="2987802"/>
            <a:ext cx="4158615" cy="3007248"/>
          </a:xfrm>
          <a:prstGeom prst="rect">
            <a:avLst/>
          </a:prstGeom>
          <a:noFill/>
          <a:ln/>
        </p:spPr>
        <p:txBody>
          <a:bodyPr wrap="square" lIns="0" tIns="0" rIns="0" bIns="0" rtlCol="0" anchor="t"/>
          <a:lstStyle/>
          <a:p>
            <a:pPr algn="ctr">
              <a:lnSpc>
                <a:spcPts val="2850"/>
              </a:lnSpc>
            </a:pPr>
            <a:r>
              <a:rPr lang="en-US" dirty="0">
                <a:solidFill>
                  <a:schemeClr val="bg2"/>
                </a:solidFill>
              </a:rPr>
              <a:t>"When the model claims a road is 'Very Poor', can I trust it?“</a:t>
            </a:r>
          </a:p>
          <a:p>
            <a:pPr algn="ctr">
              <a:lnSpc>
                <a:spcPts val="2850"/>
              </a:lnSpc>
            </a:pPr>
            <a:r>
              <a:rPr lang="en-US" dirty="0">
                <a:solidFill>
                  <a:schemeClr val="bg2"/>
                </a:solidFill>
              </a:rPr>
              <a:t> Imagine the AI flags 10 roads as "Very Poor." You send a crew out to fix them, but they find that only 6 are actually "Very Poor" (the other 4 were just dirty or wet, but the road was fine). </a:t>
            </a:r>
          </a:p>
        </p:txBody>
      </p:sp>
      <p:sp>
        <p:nvSpPr>
          <p:cNvPr id="20" name="Text 1">
            <a:extLst>
              <a:ext uri="{FF2B5EF4-FFF2-40B4-BE49-F238E27FC236}">
                <a16:creationId xmlns:a16="http://schemas.microsoft.com/office/drawing/2014/main" id="{86EAD6F5-3700-F9D8-518C-7D6C27EECBC9}"/>
              </a:ext>
            </a:extLst>
          </p:cNvPr>
          <p:cNvSpPr/>
          <p:nvPr/>
        </p:nvSpPr>
        <p:spPr>
          <a:xfrm>
            <a:off x="9858782" y="1989867"/>
            <a:ext cx="4158615" cy="748427"/>
          </a:xfrm>
          <a:prstGeom prst="rect">
            <a:avLst/>
          </a:prstGeom>
          <a:noFill/>
          <a:ln/>
        </p:spPr>
        <p:txBody>
          <a:bodyPr wrap="none" lIns="0" tIns="0" rIns="0" bIns="0" rtlCol="0" anchor="t"/>
          <a:lstStyle/>
          <a:p>
            <a:pPr algn="ctr">
              <a:lnSpc>
                <a:spcPts val="5850"/>
              </a:lnSpc>
            </a:pPr>
            <a:r>
              <a:rPr lang="en-US" sz="6000" dirty="0">
                <a:solidFill>
                  <a:schemeClr val="bg2"/>
                </a:solidFill>
              </a:rPr>
              <a:t>Recall</a:t>
            </a:r>
            <a:endParaRPr lang="en-US" sz="5850" dirty="0"/>
          </a:p>
        </p:txBody>
      </p:sp>
      <p:sp>
        <p:nvSpPr>
          <p:cNvPr id="21" name="Text 3">
            <a:extLst>
              <a:ext uri="{FF2B5EF4-FFF2-40B4-BE49-F238E27FC236}">
                <a16:creationId xmlns:a16="http://schemas.microsoft.com/office/drawing/2014/main" id="{BE6A9A6A-789D-A304-8B37-3283C98E2073}"/>
              </a:ext>
            </a:extLst>
          </p:cNvPr>
          <p:cNvSpPr/>
          <p:nvPr/>
        </p:nvSpPr>
        <p:spPr>
          <a:xfrm>
            <a:off x="9858782" y="2993445"/>
            <a:ext cx="4158615" cy="3001605"/>
          </a:xfrm>
          <a:prstGeom prst="rect">
            <a:avLst/>
          </a:prstGeom>
          <a:noFill/>
          <a:ln/>
        </p:spPr>
        <p:txBody>
          <a:bodyPr wrap="square" lIns="0" tIns="0" rIns="0" bIns="0" rtlCol="0" anchor="t"/>
          <a:lstStyle/>
          <a:p>
            <a:pPr algn="ctr">
              <a:lnSpc>
                <a:spcPts val="2850"/>
              </a:lnSpc>
            </a:pPr>
            <a:r>
              <a:rPr lang="en-US" dirty="0">
                <a:solidFill>
                  <a:schemeClr val="bg2"/>
                </a:solidFill>
              </a:rPr>
              <a:t>"Did the model find *all* the 'Very Poor' roads, or did it miss some?" </a:t>
            </a:r>
          </a:p>
          <a:p>
            <a:pPr algn="ctr">
              <a:lnSpc>
                <a:spcPts val="2850"/>
              </a:lnSpc>
            </a:pPr>
            <a:r>
              <a:rPr lang="en-US" dirty="0">
                <a:solidFill>
                  <a:schemeClr val="bg2"/>
                </a:solidFill>
              </a:rPr>
              <a:t>Imagine there are actually 20 "Very Poor" roads in the entire city. The AI successfully found 10 of them, but it completely missed the other 10 (maybe it thought they were just "Poor" or "Good"). </a:t>
            </a:r>
            <a:endParaRPr lang="en-US" sz="1750" dirty="0">
              <a:solidFill>
                <a:schemeClr val="bg2"/>
              </a:solidFill>
            </a:endParaRPr>
          </a:p>
        </p:txBody>
      </p:sp>
    </p:spTree>
    <p:extLst>
      <p:ext uri="{BB962C8B-B14F-4D97-AF65-F5344CB8AC3E}">
        <p14:creationId xmlns:p14="http://schemas.microsoft.com/office/powerpoint/2010/main" val="1145958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02206" y="765096"/>
            <a:ext cx="2869883" cy="358616"/>
          </a:xfrm>
          <a:prstGeom prst="rect">
            <a:avLst/>
          </a:prstGeom>
          <a:noFill/>
          <a:ln/>
        </p:spPr>
        <p:txBody>
          <a:bodyPr wrap="none" lIns="0" tIns="0" rIns="0" bIns="0" rtlCol="0" anchor="t"/>
          <a:lstStyle/>
          <a:p>
            <a:pPr marL="0" indent="0" algn="l">
              <a:lnSpc>
                <a:spcPts val="2800"/>
              </a:lnSpc>
              <a:buNone/>
            </a:pPr>
            <a:r>
              <a:rPr lang="en-US" sz="2250" dirty="0">
                <a:solidFill>
                  <a:srgbClr val="FFFFFF"/>
                </a:solidFill>
                <a:latin typeface="Fraunces Medium" pitchFamily="34" charset="0"/>
                <a:ea typeface="Fraunces Medium" pitchFamily="34" charset="-122"/>
                <a:cs typeface="Fraunces Medium" pitchFamily="34" charset="-120"/>
              </a:rPr>
              <a:t>Visual Evidence</a:t>
            </a:r>
            <a:endParaRPr lang="en-US" sz="2250" dirty="0"/>
          </a:p>
        </p:txBody>
      </p:sp>
      <p:sp>
        <p:nvSpPr>
          <p:cNvPr id="3" name="Text 1"/>
          <p:cNvSpPr/>
          <p:nvPr/>
        </p:nvSpPr>
        <p:spPr>
          <a:xfrm>
            <a:off x="502206" y="1482328"/>
            <a:ext cx="1793677" cy="224195"/>
          </a:xfrm>
          <a:prstGeom prst="rect">
            <a:avLst/>
          </a:prstGeom>
          <a:noFill/>
          <a:ln/>
        </p:spPr>
        <p:txBody>
          <a:bodyPr wrap="none" lIns="0" tIns="0" rIns="0" bIns="0" rtlCol="0" anchor="t"/>
          <a:lstStyle/>
          <a:p>
            <a:pPr marL="0" indent="0" algn="l">
              <a:lnSpc>
                <a:spcPts val="1750"/>
              </a:lnSpc>
              <a:buNone/>
            </a:pPr>
            <a:r>
              <a:rPr lang="en-US" sz="1400" dirty="0">
                <a:solidFill>
                  <a:srgbClr val="FFFFFF"/>
                </a:solidFill>
                <a:latin typeface="Fraunces Medium" pitchFamily="34" charset="0"/>
                <a:ea typeface="Fraunces Medium" pitchFamily="34" charset="-122"/>
                <a:cs typeface="Fraunces Medium" pitchFamily="34" charset="-120"/>
              </a:rPr>
              <a:t>Confusion Matrix</a:t>
            </a:r>
            <a:endParaRPr lang="en-US" sz="1400" dirty="0"/>
          </a:p>
        </p:txBody>
      </p:sp>
      <p:pic>
        <p:nvPicPr>
          <p:cNvPr id="4" name="Image 0" descr="preencoded.png"/>
          <p:cNvPicPr>
            <a:picLocks noChangeAspect="1"/>
          </p:cNvPicPr>
          <p:nvPr/>
        </p:nvPicPr>
        <p:blipFill>
          <a:blip r:embed="rId3"/>
          <a:stretch>
            <a:fillRect/>
          </a:stretch>
        </p:blipFill>
        <p:spPr>
          <a:xfrm>
            <a:off x="1123095" y="1856564"/>
            <a:ext cx="4794171" cy="4137303"/>
          </a:xfrm>
          <a:prstGeom prst="rect">
            <a:avLst/>
          </a:prstGeom>
        </p:spPr>
      </p:pic>
      <p:sp>
        <p:nvSpPr>
          <p:cNvPr id="5" name="Text 2"/>
          <p:cNvSpPr/>
          <p:nvPr/>
        </p:nvSpPr>
        <p:spPr>
          <a:xfrm>
            <a:off x="502206" y="6166485"/>
            <a:ext cx="6637973" cy="229552"/>
          </a:xfrm>
          <a:prstGeom prst="rect">
            <a:avLst/>
          </a:prstGeom>
          <a:noFill/>
          <a:ln/>
        </p:spPr>
        <p:txBody>
          <a:bodyPr wrap="none" lIns="0" tIns="0" rIns="0" bIns="0" rtlCol="0" anchor="t"/>
          <a:lstStyle/>
          <a:p>
            <a:pPr marL="342900" indent="-342900" algn="l">
              <a:lnSpc>
                <a:spcPts val="1800"/>
              </a:lnSpc>
              <a:buSzPct val="100000"/>
              <a:buChar char="•"/>
            </a:pPr>
            <a:r>
              <a:rPr lang="en-US" sz="1100" b="1" dirty="0">
                <a:solidFill>
                  <a:srgbClr val="EBECEF"/>
                </a:solidFill>
                <a:latin typeface="Epilogue" pitchFamily="34" charset="0"/>
                <a:ea typeface="Epilogue" pitchFamily="34" charset="-122"/>
                <a:cs typeface="Epilogue" pitchFamily="34" charset="-120"/>
              </a:rPr>
              <a:t>High True Positives:</a:t>
            </a:r>
            <a:r>
              <a:rPr lang="en-US" sz="1100" dirty="0">
                <a:solidFill>
                  <a:srgbClr val="EBECEF"/>
                </a:solidFill>
                <a:latin typeface="Epilogue" pitchFamily="34" charset="0"/>
                <a:ea typeface="Epilogue" pitchFamily="34" charset="-122"/>
                <a:cs typeface="Epilogue" pitchFamily="34" charset="-120"/>
              </a:rPr>
              <a:t> The dark blue diagonal squares indicate correct predictions.</a:t>
            </a:r>
            <a:endParaRPr lang="en-US" sz="1100" dirty="0"/>
          </a:p>
        </p:txBody>
      </p:sp>
      <p:sp>
        <p:nvSpPr>
          <p:cNvPr id="6" name="Text 3"/>
          <p:cNvSpPr/>
          <p:nvPr/>
        </p:nvSpPr>
        <p:spPr>
          <a:xfrm>
            <a:off x="502206" y="6446163"/>
            <a:ext cx="6637973" cy="229552"/>
          </a:xfrm>
          <a:prstGeom prst="rect">
            <a:avLst/>
          </a:prstGeom>
          <a:noFill/>
          <a:ln/>
        </p:spPr>
        <p:txBody>
          <a:bodyPr wrap="none" lIns="0" tIns="0" rIns="0" bIns="0" rtlCol="0" anchor="t"/>
          <a:lstStyle/>
          <a:p>
            <a:pPr marL="342900" indent="-342900" algn="l">
              <a:lnSpc>
                <a:spcPts val="1800"/>
              </a:lnSpc>
              <a:buSzPct val="100000"/>
              <a:buChar char="•"/>
            </a:pPr>
            <a:r>
              <a:rPr lang="en-US" sz="1100" b="1" dirty="0">
                <a:solidFill>
                  <a:srgbClr val="EBECEF"/>
                </a:solidFill>
                <a:latin typeface="Epilogue" pitchFamily="34" charset="0"/>
                <a:ea typeface="Epilogue" pitchFamily="34" charset="-122"/>
                <a:cs typeface="Epilogue" pitchFamily="34" charset="-120"/>
              </a:rPr>
              <a:t>"Good" Class Accuracy:</a:t>
            </a:r>
            <a:r>
              <a:rPr lang="en-US" sz="1100" dirty="0">
                <a:solidFill>
                  <a:srgbClr val="EBECEF"/>
                </a:solidFill>
                <a:latin typeface="Epilogue" pitchFamily="34" charset="0"/>
                <a:ea typeface="Epilogue" pitchFamily="34" charset="-122"/>
                <a:cs typeface="Epilogue" pitchFamily="34" charset="-120"/>
              </a:rPr>
              <a:t> 84 out of 85 "Good" road images were correctly identified.</a:t>
            </a:r>
            <a:endParaRPr lang="en-US" sz="1100" dirty="0"/>
          </a:p>
        </p:txBody>
      </p:sp>
      <p:sp>
        <p:nvSpPr>
          <p:cNvPr id="7" name="Text 4"/>
          <p:cNvSpPr/>
          <p:nvPr/>
        </p:nvSpPr>
        <p:spPr>
          <a:xfrm>
            <a:off x="502206" y="6725841"/>
            <a:ext cx="6637973" cy="229552"/>
          </a:xfrm>
          <a:prstGeom prst="rect">
            <a:avLst/>
          </a:prstGeom>
          <a:noFill/>
          <a:ln/>
        </p:spPr>
        <p:txBody>
          <a:bodyPr wrap="none" lIns="0" tIns="0" rIns="0" bIns="0" rtlCol="0" anchor="t"/>
          <a:lstStyle/>
          <a:p>
            <a:pPr marL="342900" indent="-342900" algn="l">
              <a:lnSpc>
                <a:spcPts val="1800"/>
              </a:lnSpc>
              <a:buSzPct val="100000"/>
              <a:buChar char="•"/>
            </a:pPr>
            <a:r>
              <a:rPr lang="en-US" sz="1100" b="1" dirty="0">
                <a:solidFill>
                  <a:srgbClr val="EBECEF"/>
                </a:solidFill>
                <a:latin typeface="Epilogue" pitchFamily="34" charset="0"/>
                <a:ea typeface="Epilogue" pitchFamily="34" charset="-122"/>
                <a:cs typeface="Epilogue" pitchFamily="34" charset="-120"/>
              </a:rPr>
              <a:t>"Poor" Class Accuracy:</a:t>
            </a:r>
            <a:r>
              <a:rPr lang="en-US" sz="1100" dirty="0">
                <a:solidFill>
                  <a:srgbClr val="EBECEF"/>
                </a:solidFill>
                <a:latin typeface="Epilogue" pitchFamily="34" charset="0"/>
                <a:ea typeface="Epilogue" pitchFamily="34" charset="-122"/>
                <a:cs typeface="Epilogue" pitchFamily="34" charset="-120"/>
              </a:rPr>
              <a:t> 89 out of 91 "Poor" road images were correctly identified.</a:t>
            </a:r>
            <a:endParaRPr lang="en-US" sz="1100" dirty="0"/>
          </a:p>
        </p:txBody>
      </p:sp>
      <p:sp>
        <p:nvSpPr>
          <p:cNvPr id="8" name="Text 5"/>
          <p:cNvSpPr/>
          <p:nvPr/>
        </p:nvSpPr>
        <p:spPr>
          <a:xfrm>
            <a:off x="502206" y="7005518"/>
            <a:ext cx="6637973" cy="229552"/>
          </a:xfrm>
          <a:prstGeom prst="rect">
            <a:avLst/>
          </a:prstGeom>
          <a:noFill/>
          <a:ln/>
        </p:spPr>
        <p:txBody>
          <a:bodyPr wrap="none" lIns="0" tIns="0" rIns="0" bIns="0" rtlCol="0" anchor="t"/>
          <a:lstStyle/>
          <a:p>
            <a:pPr marL="342900" indent="-342900" algn="l">
              <a:lnSpc>
                <a:spcPts val="1800"/>
              </a:lnSpc>
              <a:buSzPct val="100000"/>
              <a:buChar char="•"/>
            </a:pPr>
            <a:r>
              <a:rPr lang="en-US" sz="1100" b="1" dirty="0">
                <a:solidFill>
                  <a:srgbClr val="EBECEF"/>
                </a:solidFill>
                <a:latin typeface="Epilogue" pitchFamily="34" charset="0"/>
                <a:ea typeface="Epilogue" pitchFamily="34" charset="-122"/>
                <a:cs typeface="Epilogue" pitchFamily="34" charset="-120"/>
              </a:rPr>
              <a:t>Minimal Confusion:</a:t>
            </a:r>
            <a:r>
              <a:rPr lang="en-US" sz="1100" dirty="0">
                <a:solidFill>
                  <a:srgbClr val="EBECEF"/>
                </a:solidFill>
                <a:latin typeface="Epilogue" pitchFamily="34" charset="0"/>
                <a:ea typeface="Epilogue" pitchFamily="34" charset="-122"/>
                <a:cs typeface="Epilogue" pitchFamily="34" charset="-120"/>
              </a:rPr>
              <a:t> Only 4 images total were misclassified out of the entire test set.</a:t>
            </a:r>
            <a:endParaRPr lang="en-US" sz="1100" dirty="0"/>
          </a:p>
        </p:txBody>
      </p:sp>
      <p:sp>
        <p:nvSpPr>
          <p:cNvPr id="9" name="Text 6"/>
          <p:cNvSpPr/>
          <p:nvPr/>
        </p:nvSpPr>
        <p:spPr>
          <a:xfrm>
            <a:off x="7497842" y="1482328"/>
            <a:ext cx="2669619" cy="224195"/>
          </a:xfrm>
          <a:prstGeom prst="rect">
            <a:avLst/>
          </a:prstGeom>
          <a:noFill/>
          <a:ln/>
        </p:spPr>
        <p:txBody>
          <a:bodyPr wrap="none" lIns="0" tIns="0" rIns="0" bIns="0" rtlCol="0" anchor="t"/>
          <a:lstStyle/>
          <a:p>
            <a:pPr marL="0" indent="0" algn="l">
              <a:lnSpc>
                <a:spcPts val="1750"/>
              </a:lnSpc>
              <a:buNone/>
            </a:pPr>
            <a:r>
              <a:rPr lang="en-US" sz="1400" dirty="0">
                <a:solidFill>
                  <a:srgbClr val="FFFFFF"/>
                </a:solidFill>
                <a:latin typeface="Fraunces Medium" pitchFamily="34" charset="0"/>
                <a:ea typeface="Fraunces Medium" pitchFamily="34" charset="-122"/>
                <a:cs typeface="Fraunces Medium" pitchFamily="34" charset="-120"/>
              </a:rPr>
              <a:t>Training &amp; Validation Accuracy</a:t>
            </a:r>
            <a:endParaRPr lang="en-US" sz="1400" dirty="0"/>
          </a:p>
        </p:txBody>
      </p:sp>
      <p:pic>
        <p:nvPicPr>
          <p:cNvPr id="10" name="Image 1" descr="preencoded.png"/>
          <p:cNvPicPr>
            <a:picLocks noChangeAspect="1"/>
          </p:cNvPicPr>
          <p:nvPr/>
        </p:nvPicPr>
        <p:blipFill>
          <a:blip r:embed="rId4"/>
          <a:stretch>
            <a:fillRect/>
          </a:stretch>
        </p:blipFill>
        <p:spPr>
          <a:xfrm>
            <a:off x="7497842" y="1867853"/>
            <a:ext cx="6414254" cy="4137184"/>
          </a:xfrm>
          <a:prstGeom prst="rect">
            <a:avLst/>
          </a:prstGeom>
        </p:spPr>
      </p:pic>
      <p:sp>
        <p:nvSpPr>
          <p:cNvPr id="11" name="Text 7"/>
          <p:cNvSpPr/>
          <p:nvPr/>
        </p:nvSpPr>
        <p:spPr>
          <a:xfrm>
            <a:off x="7497842" y="6166366"/>
            <a:ext cx="6637973" cy="229552"/>
          </a:xfrm>
          <a:prstGeom prst="rect">
            <a:avLst/>
          </a:prstGeom>
          <a:noFill/>
          <a:ln/>
        </p:spPr>
        <p:txBody>
          <a:bodyPr wrap="none" lIns="0" tIns="0" rIns="0" bIns="0" rtlCol="0" anchor="t"/>
          <a:lstStyle/>
          <a:p>
            <a:pPr marL="342900" indent="-342900" algn="l">
              <a:lnSpc>
                <a:spcPts val="1800"/>
              </a:lnSpc>
              <a:buSzPct val="100000"/>
              <a:buChar char="•"/>
            </a:pPr>
            <a:r>
              <a:rPr lang="en-US" sz="1100" b="1" dirty="0">
                <a:solidFill>
                  <a:srgbClr val="EBECEF"/>
                </a:solidFill>
                <a:latin typeface="Epilogue" pitchFamily="34" charset="0"/>
                <a:ea typeface="Epilogue" pitchFamily="34" charset="-122"/>
                <a:cs typeface="Epilogue" pitchFamily="34" charset="-120"/>
              </a:rPr>
              <a:t>Final Accuracy:</a:t>
            </a:r>
            <a:r>
              <a:rPr lang="en-US" sz="1100" dirty="0">
                <a:solidFill>
                  <a:srgbClr val="EBECEF"/>
                </a:solidFill>
                <a:latin typeface="Epilogue" pitchFamily="34" charset="0"/>
                <a:ea typeface="Epilogue" pitchFamily="34" charset="-122"/>
                <a:cs typeface="Epilogue" pitchFamily="34" charset="-120"/>
              </a:rPr>
              <a:t> The model reaches ~98% validation accuracy by Epoch 40.</a:t>
            </a:r>
            <a:endParaRPr lang="en-US" sz="1100" dirty="0"/>
          </a:p>
        </p:txBody>
      </p:sp>
      <p:sp>
        <p:nvSpPr>
          <p:cNvPr id="12" name="Text 8"/>
          <p:cNvSpPr/>
          <p:nvPr/>
        </p:nvSpPr>
        <p:spPr>
          <a:xfrm>
            <a:off x="7497842" y="6446044"/>
            <a:ext cx="6637973" cy="229552"/>
          </a:xfrm>
          <a:prstGeom prst="rect">
            <a:avLst/>
          </a:prstGeom>
          <a:noFill/>
          <a:ln/>
        </p:spPr>
        <p:txBody>
          <a:bodyPr wrap="none" lIns="0" tIns="0" rIns="0" bIns="0" rtlCol="0" anchor="t"/>
          <a:lstStyle/>
          <a:p>
            <a:pPr marL="342900" indent="-342900" algn="l">
              <a:lnSpc>
                <a:spcPts val="1800"/>
              </a:lnSpc>
              <a:buSzPct val="100000"/>
              <a:buChar char="•"/>
            </a:pPr>
            <a:r>
              <a:rPr lang="en-US" sz="1100" b="1" dirty="0">
                <a:solidFill>
                  <a:srgbClr val="EBECEF"/>
                </a:solidFill>
                <a:latin typeface="Epilogue" pitchFamily="34" charset="0"/>
                <a:ea typeface="Epilogue" pitchFamily="34" charset="-122"/>
                <a:cs typeface="Epilogue" pitchFamily="34" charset="-120"/>
              </a:rPr>
              <a:t>Learning Phase (Epochs 0-20):</a:t>
            </a:r>
            <a:r>
              <a:rPr lang="en-US" sz="1100" dirty="0">
                <a:solidFill>
                  <a:srgbClr val="EBECEF"/>
                </a:solidFill>
                <a:latin typeface="Epilogue" pitchFamily="34" charset="0"/>
                <a:ea typeface="Epilogue" pitchFamily="34" charset="-122"/>
                <a:cs typeface="Epilogue" pitchFamily="34" charset="-120"/>
              </a:rPr>
              <a:t> Shows high volatility as the model explores features.</a:t>
            </a:r>
            <a:endParaRPr lang="en-US" sz="1100" dirty="0"/>
          </a:p>
        </p:txBody>
      </p:sp>
      <p:sp>
        <p:nvSpPr>
          <p:cNvPr id="13" name="Text 9"/>
          <p:cNvSpPr/>
          <p:nvPr/>
        </p:nvSpPr>
        <p:spPr>
          <a:xfrm>
            <a:off x="7497842" y="6725722"/>
            <a:ext cx="6637973" cy="688658"/>
          </a:xfrm>
          <a:prstGeom prst="rect">
            <a:avLst/>
          </a:prstGeom>
          <a:noFill/>
          <a:ln/>
        </p:spPr>
        <p:txBody>
          <a:bodyPr wrap="square" lIns="0" tIns="0" rIns="0" bIns="0" rtlCol="0" anchor="t"/>
          <a:lstStyle/>
          <a:p>
            <a:pPr marL="342900" indent="-342900" algn="l">
              <a:lnSpc>
                <a:spcPts val="1800"/>
              </a:lnSpc>
              <a:buSzPct val="100000"/>
              <a:buChar char="•"/>
            </a:pPr>
            <a:r>
              <a:rPr lang="en-US" sz="1100" b="1" dirty="0">
                <a:solidFill>
                  <a:srgbClr val="EBECEF"/>
                </a:solidFill>
                <a:latin typeface="Epilogue" pitchFamily="34" charset="0"/>
                <a:ea typeface="Epilogue" pitchFamily="34" charset="-122"/>
                <a:cs typeface="Epilogue" pitchFamily="34" charset="-120"/>
              </a:rPr>
              <a:t>Stabilization (Epochs 25-40):</a:t>
            </a:r>
            <a:r>
              <a:rPr lang="en-US" sz="1100" dirty="0">
                <a:solidFill>
                  <a:srgbClr val="EBECEF"/>
                </a:solidFill>
                <a:latin typeface="Epilogue" pitchFamily="34" charset="0"/>
                <a:ea typeface="Epilogue" pitchFamily="34" charset="-122"/>
                <a:cs typeface="Epilogue" pitchFamily="34" charset="-120"/>
              </a:rPr>
              <a:t> The orange line (Validation) smooths out and tracks closely with the blue line (Training), indicating the model has stopped overfitting and is generalizing well.</a:t>
            </a:r>
            <a:endParaRPr lang="en-US" sz="1100" dirty="0"/>
          </a:p>
        </p:txBody>
      </p:sp>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DEFE7734-2407-7B04-578A-BDD447FDBFDA}"/>
                  </a:ext>
                </a:extLst>
              </p14:cNvPr>
              <p14:cNvContentPartPr/>
              <p14:nvPr/>
            </p14:nvContentPartPr>
            <p14:xfrm>
              <a:off x="12768218" y="7720213"/>
              <a:ext cx="1773360" cy="419760"/>
            </p14:xfrm>
          </p:contentPart>
        </mc:Choice>
        <mc:Fallback xmlns="">
          <p:pic>
            <p:nvPicPr>
              <p:cNvPr id="14" name="Ink 13">
                <a:extLst>
                  <a:ext uri="{FF2B5EF4-FFF2-40B4-BE49-F238E27FC236}">
                    <a16:creationId xmlns:a16="http://schemas.microsoft.com/office/drawing/2014/main" id="{DEFE7734-2407-7B04-578A-BDD447FDBFDA}"/>
                  </a:ext>
                </a:extLst>
              </p:cNvPr>
              <p:cNvPicPr/>
              <p:nvPr/>
            </p:nvPicPr>
            <p:blipFill>
              <a:blip r:embed="rId6"/>
              <a:stretch>
                <a:fillRect/>
              </a:stretch>
            </p:blipFill>
            <p:spPr>
              <a:xfrm>
                <a:off x="12705218" y="7657213"/>
                <a:ext cx="1899000" cy="54540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1339</Words>
  <Application>Microsoft Office PowerPoint</Application>
  <PresentationFormat>Custom</PresentationFormat>
  <Paragraphs>111</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Epilogue</vt:lpstr>
      <vt:lpstr>Fraunces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Amr Elbaroudy</cp:lastModifiedBy>
  <cp:revision>4</cp:revision>
  <dcterms:created xsi:type="dcterms:W3CDTF">2025-12-15T20:41:03Z</dcterms:created>
  <dcterms:modified xsi:type="dcterms:W3CDTF">2025-12-15T22:18:46Z</dcterms:modified>
</cp:coreProperties>
</file>